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301" r:id="rId3"/>
    <p:sldId id="528" r:id="rId4"/>
    <p:sldId id="529" r:id="rId5"/>
    <p:sldId id="530" r:id="rId6"/>
    <p:sldId id="531" r:id="rId7"/>
    <p:sldId id="535" r:id="rId8"/>
    <p:sldId id="533" r:id="rId9"/>
    <p:sldId id="532" r:id="rId10"/>
    <p:sldId id="540" r:id="rId11"/>
    <p:sldId id="558" r:id="rId12"/>
    <p:sldId id="559" r:id="rId13"/>
    <p:sldId id="539" r:id="rId14"/>
    <p:sldId id="554" r:id="rId15"/>
    <p:sldId id="538" r:id="rId16"/>
    <p:sldId id="556" r:id="rId17"/>
    <p:sldId id="555" r:id="rId18"/>
    <p:sldId id="541" r:id="rId19"/>
    <p:sldId id="561" r:id="rId20"/>
    <p:sldId id="563" r:id="rId21"/>
    <p:sldId id="562" r:id="rId22"/>
    <p:sldId id="564" r:id="rId23"/>
    <p:sldId id="568" r:id="rId24"/>
    <p:sldId id="565" r:id="rId25"/>
    <p:sldId id="567" r:id="rId26"/>
    <p:sldId id="543" r:id="rId27"/>
    <p:sldId id="544" r:id="rId28"/>
    <p:sldId id="545" r:id="rId29"/>
    <p:sldId id="549" r:id="rId30"/>
    <p:sldId id="546" r:id="rId31"/>
    <p:sldId id="547" r:id="rId32"/>
    <p:sldId id="548" r:id="rId33"/>
    <p:sldId id="551" r:id="rId34"/>
    <p:sldId id="557" r:id="rId35"/>
    <p:sldId id="553" r:id="rId36"/>
    <p:sldId id="560" r:id="rId37"/>
    <p:sldId id="552" r:id="rId38"/>
    <p:sldId id="260" r:id="rId39"/>
    <p:sldId id="536" r:id="rId40"/>
    <p:sldId id="566" r:id="rId41"/>
    <p:sldId id="453" r:id="rId42"/>
    <p:sldId id="569"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020" autoAdjust="0"/>
  </p:normalViewPr>
  <p:slideViewPr>
    <p:cSldViewPr snapToGrid="0">
      <p:cViewPr varScale="1">
        <p:scale>
          <a:sx n="101" d="100"/>
          <a:sy n="101" d="100"/>
        </p:scale>
        <p:origin x="18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D8D864-030F-4550-8D82-68E970C47F9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CA"/>
        </a:p>
      </dgm:t>
    </dgm:pt>
    <dgm:pt modelId="{F08C62D4-AC8D-4C35-A6A1-96FDF4DF971F}">
      <dgm:prSet phldrT="[Text]" custT="1"/>
      <dgm:spPr>
        <a:solidFill>
          <a:schemeClr val="accent1">
            <a:lumMod val="20000"/>
            <a:lumOff val="80000"/>
          </a:schemeClr>
        </a:solidFill>
        <a:ln>
          <a:solidFill>
            <a:schemeClr val="accent1"/>
          </a:solidFill>
        </a:ln>
      </dgm:spPr>
      <dgm:t>
        <a:bodyPr/>
        <a:lstStyle/>
        <a:p>
          <a:r>
            <a:rPr lang="en-CA" sz="2000" b="1" dirty="0">
              <a:solidFill>
                <a:schemeClr val="tx1"/>
              </a:solidFill>
            </a:rPr>
            <a:t>System characteristics</a:t>
          </a:r>
        </a:p>
      </dgm:t>
    </dgm:pt>
    <dgm:pt modelId="{90B00CB8-2540-4607-AE69-EA5D9215501F}" type="parTrans" cxnId="{52AC5D05-514A-4081-9506-0D4851249FDA}">
      <dgm:prSet/>
      <dgm:spPr/>
      <dgm:t>
        <a:bodyPr/>
        <a:lstStyle/>
        <a:p>
          <a:endParaRPr lang="en-CA"/>
        </a:p>
      </dgm:t>
    </dgm:pt>
    <dgm:pt modelId="{2DE21B72-984D-4215-9F9F-70D59A5F0038}" type="sibTrans" cxnId="{52AC5D05-514A-4081-9506-0D4851249FDA}">
      <dgm:prSet/>
      <dgm:spPr/>
      <dgm:t>
        <a:bodyPr/>
        <a:lstStyle/>
        <a:p>
          <a:endParaRPr lang="en-CA"/>
        </a:p>
      </dgm:t>
    </dgm:pt>
    <dgm:pt modelId="{26BC939B-AB98-423A-9DB7-04C36BE5295B}">
      <dgm:prSet phldrT="[Text]" custT="1"/>
      <dgm:spPr>
        <a:solidFill>
          <a:schemeClr val="accent1">
            <a:lumMod val="20000"/>
            <a:lumOff val="80000"/>
          </a:schemeClr>
        </a:solidFill>
        <a:ln>
          <a:solidFill>
            <a:schemeClr val="accent1">
              <a:lumMod val="20000"/>
              <a:lumOff val="80000"/>
            </a:schemeClr>
          </a:solidFill>
        </a:ln>
      </dgm:spPr>
      <dgm:t>
        <a:bodyPr/>
        <a:lstStyle/>
        <a:p>
          <a:r>
            <a:rPr lang="en-CA" sz="1600" b="0" dirty="0">
              <a:solidFill>
                <a:schemeClr val="tx1"/>
              </a:solidFill>
            </a:rPr>
            <a:t>Organizational commitment</a:t>
          </a:r>
        </a:p>
      </dgm:t>
    </dgm:pt>
    <dgm:pt modelId="{185AA91C-F97D-4BEF-B544-6D7F84176A4C}" type="parTrans" cxnId="{849D80B7-95BD-4917-8BE4-B8BA3037B9D4}">
      <dgm:prSet/>
      <dgm:spPr/>
      <dgm:t>
        <a:bodyPr/>
        <a:lstStyle/>
        <a:p>
          <a:endParaRPr lang="en-CA"/>
        </a:p>
      </dgm:t>
    </dgm:pt>
    <dgm:pt modelId="{7B6ABAF7-7029-4001-9DAC-AE9E41C344DD}" type="sibTrans" cxnId="{849D80B7-95BD-4917-8BE4-B8BA3037B9D4}">
      <dgm:prSet/>
      <dgm:spPr/>
      <dgm:t>
        <a:bodyPr/>
        <a:lstStyle/>
        <a:p>
          <a:endParaRPr lang="en-CA"/>
        </a:p>
      </dgm:t>
    </dgm:pt>
    <dgm:pt modelId="{4F3C562C-3883-4752-A336-361411AAA63B}">
      <dgm:prSet phldrT="[Text]" custT="1"/>
      <dgm:spPr>
        <a:solidFill>
          <a:schemeClr val="accent1">
            <a:lumMod val="20000"/>
            <a:lumOff val="80000"/>
          </a:schemeClr>
        </a:solidFill>
      </dgm:spPr>
      <dgm:t>
        <a:bodyPr/>
        <a:lstStyle/>
        <a:p>
          <a:r>
            <a:rPr lang="en-CA" sz="2000" b="0" dirty="0">
              <a:solidFill>
                <a:schemeClr val="tx1"/>
              </a:solidFill>
            </a:rPr>
            <a:t>Staff education</a:t>
          </a:r>
        </a:p>
      </dgm:t>
    </dgm:pt>
    <dgm:pt modelId="{73EC3CC0-EB44-4D18-A03F-AB35B2736210}" type="parTrans" cxnId="{ED7425B7-D087-4BFF-8B33-7143A739C5E9}">
      <dgm:prSet/>
      <dgm:spPr/>
      <dgm:t>
        <a:bodyPr/>
        <a:lstStyle/>
        <a:p>
          <a:endParaRPr lang="en-CA"/>
        </a:p>
      </dgm:t>
    </dgm:pt>
    <dgm:pt modelId="{2D54D610-481B-4494-80D1-2F25AD434A4E}" type="sibTrans" cxnId="{ED7425B7-D087-4BFF-8B33-7143A739C5E9}">
      <dgm:prSet/>
      <dgm:spPr/>
      <dgm:t>
        <a:bodyPr/>
        <a:lstStyle/>
        <a:p>
          <a:endParaRPr lang="en-CA"/>
        </a:p>
      </dgm:t>
    </dgm:pt>
    <dgm:pt modelId="{E52EB3F9-8D18-4075-AF2B-293C083E2721}">
      <dgm:prSet phldrT="[Text]" custT="1"/>
      <dgm:spPr>
        <a:solidFill>
          <a:schemeClr val="accent1">
            <a:lumMod val="20000"/>
            <a:lumOff val="80000"/>
          </a:schemeClr>
        </a:solidFill>
      </dgm:spPr>
      <dgm:t>
        <a:bodyPr/>
        <a:lstStyle/>
        <a:p>
          <a:r>
            <a:rPr lang="en-CA" sz="1800" dirty="0">
              <a:solidFill>
                <a:schemeClr val="tx1"/>
              </a:solidFill>
            </a:rPr>
            <a:t>Provision at no cost</a:t>
          </a:r>
        </a:p>
      </dgm:t>
    </dgm:pt>
    <dgm:pt modelId="{FB5F2F6C-1AB4-4C26-A52A-9E2FF43F01BB}" type="parTrans" cxnId="{CFBD28BA-BA68-4DFD-9E59-FB57D1E24869}">
      <dgm:prSet/>
      <dgm:spPr/>
      <dgm:t>
        <a:bodyPr/>
        <a:lstStyle/>
        <a:p>
          <a:endParaRPr lang="en-CA"/>
        </a:p>
      </dgm:t>
    </dgm:pt>
    <dgm:pt modelId="{ED9EC04E-C7FA-4CEB-8FA0-278E60AFD881}" type="sibTrans" cxnId="{CFBD28BA-BA68-4DFD-9E59-FB57D1E24869}">
      <dgm:prSet/>
      <dgm:spPr/>
      <dgm:t>
        <a:bodyPr/>
        <a:lstStyle/>
        <a:p>
          <a:endParaRPr lang="en-CA"/>
        </a:p>
      </dgm:t>
    </dgm:pt>
    <dgm:pt modelId="{D700D760-ACA4-48EA-B131-DEB7B8EA6734}">
      <dgm:prSet phldrT="[Text]" custT="1"/>
      <dgm:spPr>
        <a:solidFill>
          <a:schemeClr val="accent1">
            <a:lumMod val="20000"/>
            <a:lumOff val="80000"/>
          </a:schemeClr>
        </a:solidFill>
        <a:ln>
          <a:solidFill>
            <a:schemeClr val="accent1">
              <a:lumMod val="20000"/>
              <a:lumOff val="80000"/>
            </a:schemeClr>
          </a:solidFill>
        </a:ln>
      </dgm:spPr>
      <dgm:t>
        <a:bodyPr/>
        <a:lstStyle/>
        <a:p>
          <a:r>
            <a:rPr lang="en-CA" sz="1800" dirty="0">
              <a:solidFill>
                <a:schemeClr val="tx1"/>
              </a:solidFill>
            </a:rPr>
            <a:t>External source support</a:t>
          </a:r>
        </a:p>
      </dgm:t>
    </dgm:pt>
    <dgm:pt modelId="{4D16142E-FD77-433C-8414-8D4BF639C537}" type="parTrans" cxnId="{66F75E92-9C22-419D-9C3B-5E1B0F11577F}">
      <dgm:prSet/>
      <dgm:spPr/>
      <dgm:t>
        <a:bodyPr/>
        <a:lstStyle/>
        <a:p>
          <a:endParaRPr lang="en-CA"/>
        </a:p>
      </dgm:t>
    </dgm:pt>
    <dgm:pt modelId="{CA991FBD-F219-468E-9932-3B4B34276924}" type="sibTrans" cxnId="{66F75E92-9C22-419D-9C3B-5E1B0F11577F}">
      <dgm:prSet/>
      <dgm:spPr/>
      <dgm:t>
        <a:bodyPr/>
        <a:lstStyle/>
        <a:p>
          <a:endParaRPr lang="en-CA"/>
        </a:p>
      </dgm:t>
    </dgm:pt>
    <dgm:pt modelId="{D289C422-5A4A-491B-8C55-0173656FC6E4}" type="pres">
      <dgm:prSet presAssocID="{70D8D864-030F-4550-8D82-68E970C47F92}" presName="cycle" presStyleCnt="0">
        <dgm:presLayoutVars>
          <dgm:chMax val="1"/>
          <dgm:dir/>
          <dgm:animLvl val="ctr"/>
          <dgm:resizeHandles val="exact"/>
        </dgm:presLayoutVars>
      </dgm:prSet>
      <dgm:spPr/>
    </dgm:pt>
    <dgm:pt modelId="{9624FDC7-5331-49A6-8EDF-E42B0A57C27B}" type="pres">
      <dgm:prSet presAssocID="{F08C62D4-AC8D-4C35-A6A1-96FDF4DF971F}" presName="centerShape" presStyleLbl="node0" presStyleIdx="0" presStyleCnt="1" custScaleX="187165" custScaleY="141262" custLinFactNeighborX="563" custLinFactNeighborY="-282"/>
      <dgm:spPr/>
    </dgm:pt>
    <dgm:pt modelId="{FA4771A7-336A-4136-856C-5BA3CD15892C}" type="pres">
      <dgm:prSet presAssocID="{185AA91C-F97D-4BEF-B544-6D7F84176A4C}" presName="Name9" presStyleLbl="parChTrans1D2" presStyleIdx="0" presStyleCnt="4"/>
      <dgm:spPr/>
    </dgm:pt>
    <dgm:pt modelId="{DC5A6564-7523-4469-961A-75B3E0D81A1F}" type="pres">
      <dgm:prSet presAssocID="{185AA91C-F97D-4BEF-B544-6D7F84176A4C}" presName="connTx" presStyleLbl="parChTrans1D2" presStyleIdx="0" presStyleCnt="4"/>
      <dgm:spPr/>
    </dgm:pt>
    <dgm:pt modelId="{064886DE-D07B-4CD8-8E0D-3E23E4F784B4}" type="pres">
      <dgm:prSet presAssocID="{26BC939B-AB98-423A-9DB7-04C36BE5295B}" presName="node" presStyleLbl="node1" presStyleIdx="0" presStyleCnt="4" custScaleX="142949" custScaleY="103677" custRadScaleRad="115159" custRadScaleInc="-401">
        <dgm:presLayoutVars>
          <dgm:bulletEnabled val="1"/>
        </dgm:presLayoutVars>
      </dgm:prSet>
      <dgm:spPr/>
    </dgm:pt>
    <dgm:pt modelId="{00D2D2B0-76CD-43D0-B016-47B1841DFB85}" type="pres">
      <dgm:prSet presAssocID="{73EC3CC0-EB44-4D18-A03F-AB35B2736210}" presName="Name9" presStyleLbl="parChTrans1D2" presStyleIdx="1" presStyleCnt="4"/>
      <dgm:spPr/>
    </dgm:pt>
    <dgm:pt modelId="{3321DA17-A11F-401A-AAAE-B9432D21ED63}" type="pres">
      <dgm:prSet presAssocID="{73EC3CC0-EB44-4D18-A03F-AB35B2736210}" presName="connTx" presStyleLbl="parChTrans1D2" presStyleIdx="1" presStyleCnt="4"/>
      <dgm:spPr/>
    </dgm:pt>
    <dgm:pt modelId="{53729D4C-06C0-4158-B5A7-3D416B78F658}" type="pres">
      <dgm:prSet presAssocID="{4F3C562C-3883-4752-A336-361411AAA63B}" presName="node" presStyleLbl="node1" presStyleIdx="1" presStyleCnt="4" custScaleX="129781" custScaleY="97938" custRadScaleRad="139141" custRadScaleInc="-1031">
        <dgm:presLayoutVars>
          <dgm:bulletEnabled val="1"/>
        </dgm:presLayoutVars>
      </dgm:prSet>
      <dgm:spPr/>
    </dgm:pt>
    <dgm:pt modelId="{9B9012C5-B7A3-4971-A6E8-16C72EFF05F5}" type="pres">
      <dgm:prSet presAssocID="{FB5F2F6C-1AB4-4C26-A52A-9E2FF43F01BB}" presName="Name9" presStyleLbl="parChTrans1D2" presStyleIdx="2" presStyleCnt="4"/>
      <dgm:spPr/>
    </dgm:pt>
    <dgm:pt modelId="{09814BD6-E816-4590-BC34-28B1939B5D36}" type="pres">
      <dgm:prSet presAssocID="{FB5F2F6C-1AB4-4C26-A52A-9E2FF43F01BB}" presName="connTx" presStyleLbl="parChTrans1D2" presStyleIdx="2" presStyleCnt="4"/>
      <dgm:spPr/>
    </dgm:pt>
    <dgm:pt modelId="{8D8DA56A-3D9B-419D-AA1A-BC35E88161AA}" type="pres">
      <dgm:prSet presAssocID="{E52EB3F9-8D18-4075-AF2B-293C083E2721}" presName="node" presStyleLbl="node1" presStyleIdx="2" presStyleCnt="4" custScaleX="137413" custScaleY="107824" custRadScaleRad="113539" custRadScaleInc="-660">
        <dgm:presLayoutVars>
          <dgm:bulletEnabled val="1"/>
        </dgm:presLayoutVars>
      </dgm:prSet>
      <dgm:spPr/>
    </dgm:pt>
    <dgm:pt modelId="{3A646794-37A2-42A5-8077-B09FFF2A94E7}" type="pres">
      <dgm:prSet presAssocID="{4D16142E-FD77-433C-8414-8D4BF639C537}" presName="Name9" presStyleLbl="parChTrans1D2" presStyleIdx="3" presStyleCnt="4"/>
      <dgm:spPr/>
    </dgm:pt>
    <dgm:pt modelId="{663AEF1B-4E83-4159-80FB-59834B158185}" type="pres">
      <dgm:prSet presAssocID="{4D16142E-FD77-433C-8414-8D4BF639C537}" presName="connTx" presStyleLbl="parChTrans1D2" presStyleIdx="3" presStyleCnt="4"/>
      <dgm:spPr/>
    </dgm:pt>
    <dgm:pt modelId="{B80E04C8-4AA1-49C1-AF7F-86BA610B16AB}" type="pres">
      <dgm:prSet presAssocID="{D700D760-ACA4-48EA-B131-DEB7B8EA6734}" presName="node" presStyleLbl="node1" presStyleIdx="3" presStyleCnt="4" custScaleX="122227" custScaleY="99534" custRadScaleRad="137812" custRadScaleInc="1041">
        <dgm:presLayoutVars>
          <dgm:bulletEnabled val="1"/>
        </dgm:presLayoutVars>
      </dgm:prSet>
      <dgm:spPr/>
    </dgm:pt>
  </dgm:ptLst>
  <dgm:cxnLst>
    <dgm:cxn modelId="{C2235C04-E6D1-4AD0-880E-A3DDF3168AC9}" type="presOf" srcId="{D700D760-ACA4-48EA-B131-DEB7B8EA6734}" destId="{B80E04C8-4AA1-49C1-AF7F-86BA610B16AB}" srcOrd="0" destOrd="0" presId="urn:microsoft.com/office/officeart/2005/8/layout/radial1"/>
    <dgm:cxn modelId="{52AC5D05-514A-4081-9506-0D4851249FDA}" srcId="{70D8D864-030F-4550-8D82-68E970C47F92}" destId="{F08C62D4-AC8D-4C35-A6A1-96FDF4DF971F}" srcOrd="0" destOrd="0" parTransId="{90B00CB8-2540-4607-AE69-EA5D9215501F}" sibTransId="{2DE21B72-984D-4215-9F9F-70D59A5F0038}"/>
    <dgm:cxn modelId="{3461C71B-F0A4-4AFA-9877-B1C315A09739}" type="presOf" srcId="{FB5F2F6C-1AB4-4C26-A52A-9E2FF43F01BB}" destId="{09814BD6-E816-4590-BC34-28B1939B5D36}" srcOrd="1" destOrd="0" presId="urn:microsoft.com/office/officeart/2005/8/layout/radial1"/>
    <dgm:cxn modelId="{9E1F5027-74F8-42DB-9E60-944CF489A3E6}" type="presOf" srcId="{4F3C562C-3883-4752-A336-361411AAA63B}" destId="{53729D4C-06C0-4158-B5A7-3D416B78F658}" srcOrd="0" destOrd="0" presId="urn:microsoft.com/office/officeart/2005/8/layout/radial1"/>
    <dgm:cxn modelId="{BDBD5437-0C03-41E9-B8EF-06BA380A427C}" type="presOf" srcId="{4D16142E-FD77-433C-8414-8D4BF639C537}" destId="{3A646794-37A2-42A5-8077-B09FFF2A94E7}" srcOrd="0" destOrd="0" presId="urn:microsoft.com/office/officeart/2005/8/layout/radial1"/>
    <dgm:cxn modelId="{2F27475F-6722-47D0-89E1-F4D9EFFB52B7}" type="presOf" srcId="{26BC939B-AB98-423A-9DB7-04C36BE5295B}" destId="{064886DE-D07B-4CD8-8E0D-3E23E4F784B4}" srcOrd="0" destOrd="0" presId="urn:microsoft.com/office/officeart/2005/8/layout/radial1"/>
    <dgm:cxn modelId="{BE175744-9FDB-4524-8968-8043048B8084}" type="presOf" srcId="{FB5F2F6C-1AB4-4C26-A52A-9E2FF43F01BB}" destId="{9B9012C5-B7A3-4971-A6E8-16C72EFF05F5}" srcOrd="0" destOrd="0" presId="urn:microsoft.com/office/officeart/2005/8/layout/radial1"/>
    <dgm:cxn modelId="{38E04971-C192-4FB2-B293-A09D96934FB6}" type="presOf" srcId="{185AA91C-F97D-4BEF-B544-6D7F84176A4C}" destId="{FA4771A7-336A-4136-856C-5BA3CD15892C}" srcOrd="0" destOrd="0" presId="urn:microsoft.com/office/officeart/2005/8/layout/radial1"/>
    <dgm:cxn modelId="{BBB5F253-2ACE-4CFC-9F50-F92CED3838D2}" type="presOf" srcId="{73EC3CC0-EB44-4D18-A03F-AB35B2736210}" destId="{00D2D2B0-76CD-43D0-B016-47B1841DFB85}" srcOrd="0" destOrd="0" presId="urn:microsoft.com/office/officeart/2005/8/layout/radial1"/>
    <dgm:cxn modelId="{051CCD76-CD10-4435-AAB7-8CC98A78C751}" type="presOf" srcId="{F08C62D4-AC8D-4C35-A6A1-96FDF4DF971F}" destId="{9624FDC7-5331-49A6-8EDF-E42B0A57C27B}" srcOrd="0" destOrd="0" presId="urn:microsoft.com/office/officeart/2005/8/layout/radial1"/>
    <dgm:cxn modelId="{814A318D-C486-48AB-96C2-25B8BC9F5D93}" type="presOf" srcId="{70D8D864-030F-4550-8D82-68E970C47F92}" destId="{D289C422-5A4A-491B-8C55-0173656FC6E4}" srcOrd="0" destOrd="0" presId="urn:microsoft.com/office/officeart/2005/8/layout/radial1"/>
    <dgm:cxn modelId="{66F75E92-9C22-419D-9C3B-5E1B0F11577F}" srcId="{F08C62D4-AC8D-4C35-A6A1-96FDF4DF971F}" destId="{D700D760-ACA4-48EA-B131-DEB7B8EA6734}" srcOrd="3" destOrd="0" parTransId="{4D16142E-FD77-433C-8414-8D4BF639C537}" sibTransId="{CA991FBD-F219-468E-9932-3B4B34276924}"/>
    <dgm:cxn modelId="{11E92D9B-FBDE-4158-812B-B0570EF1735B}" type="presOf" srcId="{73EC3CC0-EB44-4D18-A03F-AB35B2736210}" destId="{3321DA17-A11F-401A-AAAE-B9432D21ED63}" srcOrd="1" destOrd="0" presId="urn:microsoft.com/office/officeart/2005/8/layout/radial1"/>
    <dgm:cxn modelId="{F0BC22A1-B005-4A99-BD5A-B5E81204637C}" type="presOf" srcId="{4D16142E-FD77-433C-8414-8D4BF639C537}" destId="{663AEF1B-4E83-4159-80FB-59834B158185}" srcOrd="1" destOrd="0" presId="urn:microsoft.com/office/officeart/2005/8/layout/radial1"/>
    <dgm:cxn modelId="{FB3354A1-25A2-459D-85F0-AB9305AE030B}" type="presOf" srcId="{E52EB3F9-8D18-4075-AF2B-293C083E2721}" destId="{8D8DA56A-3D9B-419D-AA1A-BC35E88161AA}" srcOrd="0" destOrd="0" presId="urn:microsoft.com/office/officeart/2005/8/layout/radial1"/>
    <dgm:cxn modelId="{6D2AFCA4-FCEB-4A97-BADB-03E31339AF77}" type="presOf" srcId="{185AA91C-F97D-4BEF-B544-6D7F84176A4C}" destId="{DC5A6564-7523-4469-961A-75B3E0D81A1F}" srcOrd="1" destOrd="0" presId="urn:microsoft.com/office/officeart/2005/8/layout/radial1"/>
    <dgm:cxn modelId="{ED7425B7-D087-4BFF-8B33-7143A739C5E9}" srcId="{F08C62D4-AC8D-4C35-A6A1-96FDF4DF971F}" destId="{4F3C562C-3883-4752-A336-361411AAA63B}" srcOrd="1" destOrd="0" parTransId="{73EC3CC0-EB44-4D18-A03F-AB35B2736210}" sibTransId="{2D54D610-481B-4494-80D1-2F25AD434A4E}"/>
    <dgm:cxn modelId="{849D80B7-95BD-4917-8BE4-B8BA3037B9D4}" srcId="{F08C62D4-AC8D-4C35-A6A1-96FDF4DF971F}" destId="{26BC939B-AB98-423A-9DB7-04C36BE5295B}" srcOrd="0" destOrd="0" parTransId="{185AA91C-F97D-4BEF-B544-6D7F84176A4C}" sibTransId="{7B6ABAF7-7029-4001-9DAC-AE9E41C344DD}"/>
    <dgm:cxn modelId="{CFBD28BA-BA68-4DFD-9E59-FB57D1E24869}" srcId="{F08C62D4-AC8D-4C35-A6A1-96FDF4DF971F}" destId="{E52EB3F9-8D18-4075-AF2B-293C083E2721}" srcOrd="2" destOrd="0" parTransId="{FB5F2F6C-1AB4-4C26-A52A-9E2FF43F01BB}" sibTransId="{ED9EC04E-C7FA-4CEB-8FA0-278E60AFD881}"/>
    <dgm:cxn modelId="{5011D4DC-091B-4CCD-961A-9299F8D18BDA}" type="presParOf" srcId="{D289C422-5A4A-491B-8C55-0173656FC6E4}" destId="{9624FDC7-5331-49A6-8EDF-E42B0A57C27B}" srcOrd="0" destOrd="0" presId="urn:microsoft.com/office/officeart/2005/8/layout/radial1"/>
    <dgm:cxn modelId="{4F2C5CF2-F653-4A44-A9DD-06DB7F5BEA01}" type="presParOf" srcId="{D289C422-5A4A-491B-8C55-0173656FC6E4}" destId="{FA4771A7-336A-4136-856C-5BA3CD15892C}" srcOrd="1" destOrd="0" presId="urn:microsoft.com/office/officeart/2005/8/layout/radial1"/>
    <dgm:cxn modelId="{64AAE868-94E6-44F5-8F8E-A7A295380371}" type="presParOf" srcId="{FA4771A7-336A-4136-856C-5BA3CD15892C}" destId="{DC5A6564-7523-4469-961A-75B3E0D81A1F}" srcOrd="0" destOrd="0" presId="urn:microsoft.com/office/officeart/2005/8/layout/radial1"/>
    <dgm:cxn modelId="{985CD656-A492-4E41-A451-9B06B54A9E65}" type="presParOf" srcId="{D289C422-5A4A-491B-8C55-0173656FC6E4}" destId="{064886DE-D07B-4CD8-8E0D-3E23E4F784B4}" srcOrd="2" destOrd="0" presId="urn:microsoft.com/office/officeart/2005/8/layout/radial1"/>
    <dgm:cxn modelId="{84BCAA66-2DE8-44CE-A235-F517DF0D70A1}" type="presParOf" srcId="{D289C422-5A4A-491B-8C55-0173656FC6E4}" destId="{00D2D2B0-76CD-43D0-B016-47B1841DFB85}" srcOrd="3" destOrd="0" presId="urn:microsoft.com/office/officeart/2005/8/layout/radial1"/>
    <dgm:cxn modelId="{A0C88B52-5F4C-40EC-9B87-33331672BAFE}" type="presParOf" srcId="{00D2D2B0-76CD-43D0-B016-47B1841DFB85}" destId="{3321DA17-A11F-401A-AAAE-B9432D21ED63}" srcOrd="0" destOrd="0" presId="urn:microsoft.com/office/officeart/2005/8/layout/radial1"/>
    <dgm:cxn modelId="{129D5CD3-3E9B-40EC-89F1-92B772F0EEFF}" type="presParOf" srcId="{D289C422-5A4A-491B-8C55-0173656FC6E4}" destId="{53729D4C-06C0-4158-B5A7-3D416B78F658}" srcOrd="4" destOrd="0" presId="urn:microsoft.com/office/officeart/2005/8/layout/radial1"/>
    <dgm:cxn modelId="{43954BE9-4905-42BE-8E83-0DB6E157CFF6}" type="presParOf" srcId="{D289C422-5A4A-491B-8C55-0173656FC6E4}" destId="{9B9012C5-B7A3-4971-A6E8-16C72EFF05F5}" srcOrd="5" destOrd="0" presId="urn:microsoft.com/office/officeart/2005/8/layout/radial1"/>
    <dgm:cxn modelId="{C6FD0DC7-AA02-47E9-B41F-0337C495B1E4}" type="presParOf" srcId="{9B9012C5-B7A3-4971-A6E8-16C72EFF05F5}" destId="{09814BD6-E816-4590-BC34-28B1939B5D36}" srcOrd="0" destOrd="0" presId="urn:microsoft.com/office/officeart/2005/8/layout/radial1"/>
    <dgm:cxn modelId="{8C9DAAF8-3AAB-4AAB-8857-D23CFAE09AF8}" type="presParOf" srcId="{D289C422-5A4A-491B-8C55-0173656FC6E4}" destId="{8D8DA56A-3D9B-419D-AA1A-BC35E88161AA}" srcOrd="6" destOrd="0" presId="urn:microsoft.com/office/officeart/2005/8/layout/radial1"/>
    <dgm:cxn modelId="{997B2DFE-E0B3-4B91-B209-D3BD985F44EE}" type="presParOf" srcId="{D289C422-5A4A-491B-8C55-0173656FC6E4}" destId="{3A646794-37A2-42A5-8077-B09FFF2A94E7}" srcOrd="7" destOrd="0" presId="urn:microsoft.com/office/officeart/2005/8/layout/radial1"/>
    <dgm:cxn modelId="{E881A932-9D9F-4305-893E-B22F2EC12EDA}" type="presParOf" srcId="{3A646794-37A2-42A5-8077-B09FFF2A94E7}" destId="{663AEF1B-4E83-4159-80FB-59834B158185}" srcOrd="0" destOrd="0" presId="urn:microsoft.com/office/officeart/2005/8/layout/radial1"/>
    <dgm:cxn modelId="{BC9DC6BC-1A55-4187-BD7B-BB2D26CECFC7}" type="presParOf" srcId="{D289C422-5A4A-491B-8C55-0173656FC6E4}" destId="{B80E04C8-4AA1-49C1-AF7F-86BA610B16AB}"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8D864-030F-4550-8D82-68E970C47F9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CA"/>
        </a:p>
      </dgm:t>
    </dgm:pt>
    <dgm:pt modelId="{F08C62D4-AC8D-4C35-A6A1-96FDF4DF971F}">
      <dgm:prSet phldrT="[Text]" custT="1"/>
      <dgm:spPr>
        <a:solidFill>
          <a:schemeClr val="accent1">
            <a:lumMod val="20000"/>
            <a:lumOff val="80000"/>
          </a:schemeClr>
        </a:solidFill>
        <a:ln>
          <a:solidFill>
            <a:schemeClr val="accent1"/>
          </a:solidFill>
        </a:ln>
      </dgm:spPr>
      <dgm:t>
        <a:bodyPr/>
        <a:lstStyle/>
        <a:p>
          <a:r>
            <a:rPr lang="en-CA" sz="2400" b="1" dirty="0">
              <a:solidFill>
                <a:schemeClr val="tx1"/>
              </a:solidFill>
            </a:rPr>
            <a:t>Staff</a:t>
          </a:r>
          <a:r>
            <a:rPr lang="en-CA" sz="2400" b="1" baseline="0" dirty="0">
              <a:solidFill>
                <a:schemeClr val="tx1"/>
              </a:solidFill>
            </a:rPr>
            <a:t> characteristics</a:t>
          </a:r>
          <a:endParaRPr lang="en-CA" sz="2400" b="1" dirty="0">
            <a:solidFill>
              <a:schemeClr val="tx1"/>
            </a:solidFill>
          </a:endParaRPr>
        </a:p>
      </dgm:t>
    </dgm:pt>
    <dgm:pt modelId="{90B00CB8-2540-4607-AE69-EA5D9215501F}" type="parTrans" cxnId="{52AC5D05-514A-4081-9506-0D4851249FDA}">
      <dgm:prSet/>
      <dgm:spPr/>
      <dgm:t>
        <a:bodyPr/>
        <a:lstStyle/>
        <a:p>
          <a:endParaRPr lang="en-CA"/>
        </a:p>
      </dgm:t>
    </dgm:pt>
    <dgm:pt modelId="{2DE21B72-984D-4215-9F9F-70D59A5F0038}" type="sibTrans" cxnId="{52AC5D05-514A-4081-9506-0D4851249FDA}">
      <dgm:prSet/>
      <dgm:spPr/>
      <dgm:t>
        <a:bodyPr/>
        <a:lstStyle/>
        <a:p>
          <a:endParaRPr lang="en-CA"/>
        </a:p>
      </dgm:t>
    </dgm:pt>
    <dgm:pt modelId="{26BC939B-AB98-423A-9DB7-04C36BE5295B}">
      <dgm:prSet phldrT="[Text]" custT="1"/>
      <dgm:spPr>
        <a:solidFill>
          <a:schemeClr val="accent1">
            <a:lumMod val="20000"/>
            <a:lumOff val="80000"/>
          </a:schemeClr>
        </a:solidFill>
        <a:ln>
          <a:solidFill>
            <a:schemeClr val="accent1">
              <a:lumMod val="20000"/>
              <a:lumOff val="80000"/>
            </a:schemeClr>
          </a:solidFill>
        </a:ln>
      </dgm:spPr>
      <dgm:t>
        <a:bodyPr/>
        <a:lstStyle/>
        <a:p>
          <a:r>
            <a:rPr lang="en-CA" sz="1800" b="0" dirty="0">
              <a:solidFill>
                <a:schemeClr val="tx1"/>
              </a:solidFill>
            </a:rPr>
            <a:t>Commitment to work with protectors</a:t>
          </a:r>
        </a:p>
      </dgm:t>
    </dgm:pt>
    <dgm:pt modelId="{185AA91C-F97D-4BEF-B544-6D7F84176A4C}" type="parTrans" cxnId="{849D80B7-95BD-4917-8BE4-B8BA3037B9D4}">
      <dgm:prSet/>
      <dgm:spPr/>
      <dgm:t>
        <a:bodyPr/>
        <a:lstStyle/>
        <a:p>
          <a:endParaRPr lang="en-CA"/>
        </a:p>
      </dgm:t>
    </dgm:pt>
    <dgm:pt modelId="{7B6ABAF7-7029-4001-9DAC-AE9E41C344DD}" type="sibTrans" cxnId="{849D80B7-95BD-4917-8BE4-B8BA3037B9D4}">
      <dgm:prSet/>
      <dgm:spPr/>
      <dgm:t>
        <a:bodyPr/>
        <a:lstStyle/>
        <a:p>
          <a:endParaRPr lang="en-CA"/>
        </a:p>
      </dgm:t>
    </dgm:pt>
    <dgm:pt modelId="{4F3C562C-3883-4752-A336-361411AAA63B}">
      <dgm:prSet phldrT="[Text]" custT="1"/>
      <dgm:spPr>
        <a:solidFill>
          <a:schemeClr val="accent1">
            <a:lumMod val="20000"/>
            <a:lumOff val="80000"/>
          </a:schemeClr>
        </a:solidFill>
      </dgm:spPr>
      <dgm:t>
        <a:bodyPr/>
        <a:lstStyle/>
        <a:p>
          <a:r>
            <a:rPr lang="en-CA" sz="1800" b="0" dirty="0">
              <a:solidFill>
                <a:schemeClr val="tx1"/>
              </a:solidFill>
            </a:rPr>
            <a:t>Positive attitudes</a:t>
          </a:r>
        </a:p>
      </dgm:t>
    </dgm:pt>
    <dgm:pt modelId="{73EC3CC0-EB44-4D18-A03F-AB35B2736210}" type="parTrans" cxnId="{ED7425B7-D087-4BFF-8B33-7143A739C5E9}">
      <dgm:prSet/>
      <dgm:spPr/>
      <dgm:t>
        <a:bodyPr/>
        <a:lstStyle/>
        <a:p>
          <a:endParaRPr lang="en-CA"/>
        </a:p>
      </dgm:t>
    </dgm:pt>
    <dgm:pt modelId="{2D54D610-481B-4494-80D1-2F25AD434A4E}" type="sibTrans" cxnId="{ED7425B7-D087-4BFF-8B33-7143A739C5E9}">
      <dgm:prSet/>
      <dgm:spPr/>
      <dgm:t>
        <a:bodyPr/>
        <a:lstStyle/>
        <a:p>
          <a:endParaRPr lang="en-CA"/>
        </a:p>
      </dgm:t>
    </dgm:pt>
    <dgm:pt modelId="{D289C422-5A4A-491B-8C55-0173656FC6E4}" type="pres">
      <dgm:prSet presAssocID="{70D8D864-030F-4550-8D82-68E970C47F92}" presName="cycle" presStyleCnt="0">
        <dgm:presLayoutVars>
          <dgm:chMax val="1"/>
          <dgm:dir/>
          <dgm:animLvl val="ctr"/>
          <dgm:resizeHandles val="exact"/>
        </dgm:presLayoutVars>
      </dgm:prSet>
      <dgm:spPr/>
    </dgm:pt>
    <dgm:pt modelId="{9624FDC7-5331-49A6-8EDF-E42B0A57C27B}" type="pres">
      <dgm:prSet presAssocID="{F08C62D4-AC8D-4C35-A6A1-96FDF4DF971F}" presName="centerShape" presStyleLbl="node0" presStyleIdx="0" presStyleCnt="1" custScaleX="229619" custScaleY="163762" custLinFactNeighborX="-5004" custLinFactNeighborY="-34789"/>
      <dgm:spPr/>
    </dgm:pt>
    <dgm:pt modelId="{FA4771A7-336A-4136-856C-5BA3CD15892C}" type="pres">
      <dgm:prSet presAssocID="{185AA91C-F97D-4BEF-B544-6D7F84176A4C}" presName="Name9" presStyleLbl="parChTrans1D2" presStyleIdx="0" presStyleCnt="2"/>
      <dgm:spPr/>
    </dgm:pt>
    <dgm:pt modelId="{DC5A6564-7523-4469-961A-75B3E0D81A1F}" type="pres">
      <dgm:prSet presAssocID="{185AA91C-F97D-4BEF-B544-6D7F84176A4C}" presName="connTx" presStyleLbl="parChTrans1D2" presStyleIdx="0" presStyleCnt="2"/>
      <dgm:spPr/>
    </dgm:pt>
    <dgm:pt modelId="{064886DE-D07B-4CD8-8E0D-3E23E4F784B4}" type="pres">
      <dgm:prSet presAssocID="{26BC939B-AB98-423A-9DB7-04C36BE5295B}" presName="node" presStyleLbl="node1" presStyleIdx="0" presStyleCnt="2" custScaleX="142949" custScaleY="103677" custRadScaleRad="136084" custRadScaleInc="131303">
        <dgm:presLayoutVars>
          <dgm:bulletEnabled val="1"/>
        </dgm:presLayoutVars>
      </dgm:prSet>
      <dgm:spPr/>
    </dgm:pt>
    <dgm:pt modelId="{00D2D2B0-76CD-43D0-B016-47B1841DFB85}" type="pres">
      <dgm:prSet presAssocID="{73EC3CC0-EB44-4D18-A03F-AB35B2736210}" presName="Name9" presStyleLbl="parChTrans1D2" presStyleIdx="1" presStyleCnt="2"/>
      <dgm:spPr/>
    </dgm:pt>
    <dgm:pt modelId="{3321DA17-A11F-401A-AAAE-B9432D21ED63}" type="pres">
      <dgm:prSet presAssocID="{73EC3CC0-EB44-4D18-A03F-AB35B2736210}" presName="connTx" presStyleLbl="parChTrans1D2" presStyleIdx="1" presStyleCnt="2"/>
      <dgm:spPr/>
    </dgm:pt>
    <dgm:pt modelId="{53729D4C-06C0-4158-B5A7-3D416B78F658}" type="pres">
      <dgm:prSet presAssocID="{4F3C562C-3883-4752-A336-361411AAA63B}" presName="node" presStyleLbl="node1" presStyleIdx="1" presStyleCnt="2" custScaleX="129781" custScaleY="97938" custRadScaleRad="141873" custRadScaleInc="70752">
        <dgm:presLayoutVars>
          <dgm:bulletEnabled val="1"/>
        </dgm:presLayoutVars>
      </dgm:prSet>
      <dgm:spPr/>
    </dgm:pt>
  </dgm:ptLst>
  <dgm:cxnLst>
    <dgm:cxn modelId="{52AC5D05-514A-4081-9506-0D4851249FDA}" srcId="{70D8D864-030F-4550-8D82-68E970C47F92}" destId="{F08C62D4-AC8D-4C35-A6A1-96FDF4DF971F}" srcOrd="0" destOrd="0" parTransId="{90B00CB8-2540-4607-AE69-EA5D9215501F}" sibTransId="{2DE21B72-984D-4215-9F9F-70D59A5F0038}"/>
    <dgm:cxn modelId="{9E1F5027-74F8-42DB-9E60-944CF489A3E6}" type="presOf" srcId="{4F3C562C-3883-4752-A336-361411AAA63B}" destId="{53729D4C-06C0-4158-B5A7-3D416B78F658}" srcOrd="0" destOrd="0" presId="urn:microsoft.com/office/officeart/2005/8/layout/radial1"/>
    <dgm:cxn modelId="{2F27475F-6722-47D0-89E1-F4D9EFFB52B7}" type="presOf" srcId="{26BC939B-AB98-423A-9DB7-04C36BE5295B}" destId="{064886DE-D07B-4CD8-8E0D-3E23E4F784B4}" srcOrd="0" destOrd="0" presId="urn:microsoft.com/office/officeart/2005/8/layout/radial1"/>
    <dgm:cxn modelId="{38E04971-C192-4FB2-B293-A09D96934FB6}" type="presOf" srcId="{185AA91C-F97D-4BEF-B544-6D7F84176A4C}" destId="{FA4771A7-336A-4136-856C-5BA3CD15892C}" srcOrd="0" destOrd="0" presId="urn:microsoft.com/office/officeart/2005/8/layout/radial1"/>
    <dgm:cxn modelId="{BBB5F253-2ACE-4CFC-9F50-F92CED3838D2}" type="presOf" srcId="{73EC3CC0-EB44-4D18-A03F-AB35B2736210}" destId="{00D2D2B0-76CD-43D0-B016-47B1841DFB85}" srcOrd="0" destOrd="0" presId="urn:microsoft.com/office/officeart/2005/8/layout/radial1"/>
    <dgm:cxn modelId="{051CCD76-CD10-4435-AAB7-8CC98A78C751}" type="presOf" srcId="{F08C62D4-AC8D-4C35-A6A1-96FDF4DF971F}" destId="{9624FDC7-5331-49A6-8EDF-E42B0A57C27B}" srcOrd="0" destOrd="0" presId="urn:microsoft.com/office/officeart/2005/8/layout/radial1"/>
    <dgm:cxn modelId="{814A318D-C486-48AB-96C2-25B8BC9F5D93}" type="presOf" srcId="{70D8D864-030F-4550-8D82-68E970C47F92}" destId="{D289C422-5A4A-491B-8C55-0173656FC6E4}" srcOrd="0" destOrd="0" presId="urn:microsoft.com/office/officeart/2005/8/layout/radial1"/>
    <dgm:cxn modelId="{11E92D9B-FBDE-4158-812B-B0570EF1735B}" type="presOf" srcId="{73EC3CC0-EB44-4D18-A03F-AB35B2736210}" destId="{3321DA17-A11F-401A-AAAE-B9432D21ED63}" srcOrd="1" destOrd="0" presId="urn:microsoft.com/office/officeart/2005/8/layout/radial1"/>
    <dgm:cxn modelId="{6D2AFCA4-FCEB-4A97-BADB-03E31339AF77}" type="presOf" srcId="{185AA91C-F97D-4BEF-B544-6D7F84176A4C}" destId="{DC5A6564-7523-4469-961A-75B3E0D81A1F}" srcOrd="1" destOrd="0" presId="urn:microsoft.com/office/officeart/2005/8/layout/radial1"/>
    <dgm:cxn modelId="{ED7425B7-D087-4BFF-8B33-7143A739C5E9}" srcId="{F08C62D4-AC8D-4C35-A6A1-96FDF4DF971F}" destId="{4F3C562C-3883-4752-A336-361411AAA63B}" srcOrd="1" destOrd="0" parTransId="{73EC3CC0-EB44-4D18-A03F-AB35B2736210}" sibTransId="{2D54D610-481B-4494-80D1-2F25AD434A4E}"/>
    <dgm:cxn modelId="{849D80B7-95BD-4917-8BE4-B8BA3037B9D4}" srcId="{F08C62D4-AC8D-4C35-A6A1-96FDF4DF971F}" destId="{26BC939B-AB98-423A-9DB7-04C36BE5295B}" srcOrd="0" destOrd="0" parTransId="{185AA91C-F97D-4BEF-B544-6D7F84176A4C}" sibTransId="{7B6ABAF7-7029-4001-9DAC-AE9E41C344DD}"/>
    <dgm:cxn modelId="{5011D4DC-091B-4CCD-961A-9299F8D18BDA}" type="presParOf" srcId="{D289C422-5A4A-491B-8C55-0173656FC6E4}" destId="{9624FDC7-5331-49A6-8EDF-E42B0A57C27B}" srcOrd="0" destOrd="0" presId="urn:microsoft.com/office/officeart/2005/8/layout/radial1"/>
    <dgm:cxn modelId="{4F2C5CF2-F653-4A44-A9DD-06DB7F5BEA01}" type="presParOf" srcId="{D289C422-5A4A-491B-8C55-0173656FC6E4}" destId="{FA4771A7-336A-4136-856C-5BA3CD15892C}" srcOrd="1" destOrd="0" presId="urn:microsoft.com/office/officeart/2005/8/layout/radial1"/>
    <dgm:cxn modelId="{64AAE868-94E6-44F5-8F8E-A7A295380371}" type="presParOf" srcId="{FA4771A7-336A-4136-856C-5BA3CD15892C}" destId="{DC5A6564-7523-4469-961A-75B3E0D81A1F}" srcOrd="0" destOrd="0" presId="urn:microsoft.com/office/officeart/2005/8/layout/radial1"/>
    <dgm:cxn modelId="{985CD656-A492-4E41-A451-9B06B54A9E65}" type="presParOf" srcId="{D289C422-5A4A-491B-8C55-0173656FC6E4}" destId="{064886DE-D07B-4CD8-8E0D-3E23E4F784B4}" srcOrd="2" destOrd="0" presId="urn:microsoft.com/office/officeart/2005/8/layout/radial1"/>
    <dgm:cxn modelId="{84BCAA66-2DE8-44CE-A235-F517DF0D70A1}" type="presParOf" srcId="{D289C422-5A4A-491B-8C55-0173656FC6E4}" destId="{00D2D2B0-76CD-43D0-B016-47B1841DFB85}" srcOrd="3" destOrd="0" presId="urn:microsoft.com/office/officeart/2005/8/layout/radial1"/>
    <dgm:cxn modelId="{A0C88B52-5F4C-40EC-9B87-33331672BAFE}" type="presParOf" srcId="{00D2D2B0-76CD-43D0-B016-47B1841DFB85}" destId="{3321DA17-A11F-401A-AAAE-B9432D21ED63}" srcOrd="0" destOrd="0" presId="urn:microsoft.com/office/officeart/2005/8/layout/radial1"/>
    <dgm:cxn modelId="{129D5CD3-3E9B-40EC-89F1-92B772F0EEFF}" type="presParOf" srcId="{D289C422-5A4A-491B-8C55-0173656FC6E4}" destId="{53729D4C-06C0-4158-B5A7-3D416B78F658}" srcOrd="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D8D864-030F-4550-8D82-68E970C47F9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CA"/>
        </a:p>
      </dgm:t>
    </dgm:pt>
    <dgm:pt modelId="{F08C62D4-AC8D-4C35-A6A1-96FDF4DF971F}">
      <dgm:prSet phldrT="[Text]" custT="1"/>
      <dgm:spPr>
        <a:solidFill>
          <a:schemeClr val="accent1">
            <a:lumMod val="20000"/>
            <a:lumOff val="80000"/>
          </a:schemeClr>
        </a:solidFill>
        <a:ln>
          <a:solidFill>
            <a:schemeClr val="accent1"/>
          </a:solidFill>
        </a:ln>
      </dgm:spPr>
      <dgm:t>
        <a:bodyPr/>
        <a:lstStyle/>
        <a:p>
          <a:r>
            <a:rPr lang="en-CA" sz="2000" b="1" dirty="0">
              <a:solidFill>
                <a:schemeClr val="tx1"/>
              </a:solidFill>
            </a:rPr>
            <a:t>Resident characteristics</a:t>
          </a:r>
        </a:p>
      </dgm:t>
    </dgm:pt>
    <dgm:pt modelId="{90B00CB8-2540-4607-AE69-EA5D9215501F}" type="parTrans" cxnId="{52AC5D05-514A-4081-9506-0D4851249FDA}">
      <dgm:prSet/>
      <dgm:spPr/>
      <dgm:t>
        <a:bodyPr/>
        <a:lstStyle/>
        <a:p>
          <a:endParaRPr lang="en-CA"/>
        </a:p>
      </dgm:t>
    </dgm:pt>
    <dgm:pt modelId="{2DE21B72-984D-4215-9F9F-70D59A5F0038}" type="sibTrans" cxnId="{52AC5D05-514A-4081-9506-0D4851249FDA}">
      <dgm:prSet/>
      <dgm:spPr/>
      <dgm:t>
        <a:bodyPr/>
        <a:lstStyle/>
        <a:p>
          <a:endParaRPr lang="en-CA"/>
        </a:p>
      </dgm:t>
    </dgm:pt>
    <dgm:pt modelId="{26BC939B-AB98-423A-9DB7-04C36BE5295B}">
      <dgm:prSet phldrT="[Text]" custT="1"/>
      <dgm:spPr>
        <a:solidFill>
          <a:schemeClr val="accent1">
            <a:lumMod val="20000"/>
            <a:lumOff val="80000"/>
          </a:schemeClr>
        </a:solidFill>
        <a:ln>
          <a:solidFill>
            <a:schemeClr val="accent1">
              <a:lumMod val="20000"/>
              <a:lumOff val="80000"/>
            </a:schemeClr>
          </a:solidFill>
        </a:ln>
      </dgm:spPr>
      <dgm:t>
        <a:bodyPr/>
        <a:lstStyle/>
        <a:p>
          <a:r>
            <a:rPr lang="en-CA" sz="1600" b="0" dirty="0">
              <a:solidFill>
                <a:schemeClr val="tx1"/>
              </a:solidFill>
            </a:rPr>
            <a:t>Clinical</a:t>
          </a:r>
          <a:r>
            <a:rPr lang="en-CA" sz="1600" b="0" baseline="0" dirty="0">
              <a:solidFill>
                <a:schemeClr val="tx1"/>
              </a:solidFill>
            </a:rPr>
            <a:t> risk factors for falls and fractures</a:t>
          </a:r>
          <a:endParaRPr lang="en-CA" sz="1600" b="0" dirty="0">
            <a:solidFill>
              <a:schemeClr val="tx1"/>
            </a:solidFill>
          </a:endParaRPr>
        </a:p>
      </dgm:t>
    </dgm:pt>
    <dgm:pt modelId="{185AA91C-F97D-4BEF-B544-6D7F84176A4C}" type="parTrans" cxnId="{849D80B7-95BD-4917-8BE4-B8BA3037B9D4}">
      <dgm:prSet/>
      <dgm:spPr/>
      <dgm:t>
        <a:bodyPr/>
        <a:lstStyle/>
        <a:p>
          <a:endParaRPr lang="en-CA"/>
        </a:p>
      </dgm:t>
    </dgm:pt>
    <dgm:pt modelId="{7B6ABAF7-7029-4001-9DAC-AE9E41C344DD}" type="sibTrans" cxnId="{849D80B7-95BD-4917-8BE4-B8BA3037B9D4}">
      <dgm:prSet/>
      <dgm:spPr/>
      <dgm:t>
        <a:bodyPr/>
        <a:lstStyle/>
        <a:p>
          <a:endParaRPr lang="en-CA"/>
        </a:p>
      </dgm:t>
    </dgm:pt>
    <dgm:pt modelId="{4F3C562C-3883-4752-A336-361411AAA63B}">
      <dgm:prSet phldrT="[Text]" custT="1"/>
      <dgm:spPr>
        <a:solidFill>
          <a:schemeClr val="accent1">
            <a:lumMod val="20000"/>
            <a:lumOff val="80000"/>
          </a:schemeClr>
        </a:solidFill>
      </dgm:spPr>
      <dgm:t>
        <a:bodyPr/>
        <a:lstStyle/>
        <a:p>
          <a:r>
            <a:rPr lang="en-CA" sz="1600" b="0" dirty="0">
              <a:solidFill>
                <a:schemeClr val="tx1"/>
              </a:solidFill>
            </a:rPr>
            <a:t>Recognition of need</a:t>
          </a:r>
        </a:p>
      </dgm:t>
    </dgm:pt>
    <dgm:pt modelId="{73EC3CC0-EB44-4D18-A03F-AB35B2736210}" type="parTrans" cxnId="{ED7425B7-D087-4BFF-8B33-7143A739C5E9}">
      <dgm:prSet/>
      <dgm:spPr/>
      <dgm:t>
        <a:bodyPr/>
        <a:lstStyle/>
        <a:p>
          <a:endParaRPr lang="en-CA"/>
        </a:p>
      </dgm:t>
    </dgm:pt>
    <dgm:pt modelId="{2D54D610-481B-4494-80D1-2F25AD434A4E}" type="sibTrans" cxnId="{ED7425B7-D087-4BFF-8B33-7143A739C5E9}">
      <dgm:prSet/>
      <dgm:spPr/>
      <dgm:t>
        <a:bodyPr/>
        <a:lstStyle/>
        <a:p>
          <a:endParaRPr lang="en-CA"/>
        </a:p>
      </dgm:t>
    </dgm:pt>
    <dgm:pt modelId="{E52EB3F9-8D18-4075-AF2B-293C083E2721}">
      <dgm:prSet phldrT="[Text]" custT="1"/>
      <dgm:spPr>
        <a:solidFill>
          <a:schemeClr val="accent1">
            <a:lumMod val="20000"/>
            <a:lumOff val="80000"/>
          </a:schemeClr>
        </a:solidFill>
      </dgm:spPr>
      <dgm:t>
        <a:bodyPr/>
        <a:lstStyle/>
        <a:p>
          <a:r>
            <a:rPr lang="en-CA" sz="1600" dirty="0">
              <a:solidFill>
                <a:schemeClr val="tx1"/>
              </a:solidFill>
            </a:rPr>
            <a:t>Use of incontinence products</a:t>
          </a:r>
        </a:p>
      </dgm:t>
    </dgm:pt>
    <dgm:pt modelId="{FB5F2F6C-1AB4-4C26-A52A-9E2FF43F01BB}" type="parTrans" cxnId="{CFBD28BA-BA68-4DFD-9E59-FB57D1E24869}">
      <dgm:prSet/>
      <dgm:spPr/>
      <dgm:t>
        <a:bodyPr/>
        <a:lstStyle/>
        <a:p>
          <a:endParaRPr lang="en-CA"/>
        </a:p>
      </dgm:t>
    </dgm:pt>
    <dgm:pt modelId="{ED9EC04E-C7FA-4CEB-8FA0-278E60AFD881}" type="sibTrans" cxnId="{CFBD28BA-BA68-4DFD-9E59-FB57D1E24869}">
      <dgm:prSet/>
      <dgm:spPr/>
      <dgm:t>
        <a:bodyPr/>
        <a:lstStyle/>
        <a:p>
          <a:endParaRPr lang="en-CA"/>
        </a:p>
      </dgm:t>
    </dgm:pt>
    <dgm:pt modelId="{D700D760-ACA4-48EA-B131-DEB7B8EA6734}">
      <dgm:prSet phldrT="[Text]"/>
      <dgm:spPr>
        <a:solidFill>
          <a:schemeClr val="accent1">
            <a:lumMod val="20000"/>
            <a:lumOff val="80000"/>
          </a:schemeClr>
        </a:solidFill>
        <a:ln>
          <a:solidFill>
            <a:schemeClr val="accent1">
              <a:lumMod val="20000"/>
              <a:lumOff val="80000"/>
            </a:schemeClr>
          </a:solidFill>
        </a:ln>
      </dgm:spPr>
      <dgm:t>
        <a:bodyPr/>
        <a:lstStyle/>
        <a:p>
          <a:r>
            <a:rPr lang="en-CA" dirty="0">
              <a:solidFill>
                <a:schemeClr val="tx1"/>
              </a:solidFill>
            </a:rPr>
            <a:t>Physical</a:t>
          </a:r>
          <a:r>
            <a:rPr lang="en-CA" baseline="0" dirty="0">
              <a:solidFill>
                <a:schemeClr val="tx1"/>
              </a:solidFill>
            </a:rPr>
            <a:t> and cognitive impairment</a:t>
          </a:r>
          <a:endParaRPr lang="en-CA" dirty="0">
            <a:solidFill>
              <a:schemeClr val="tx1"/>
            </a:solidFill>
          </a:endParaRPr>
        </a:p>
      </dgm:t>
    </dgm:pt>
    <dgm:pt modelId="{4D16142E-FD77-433C-8414-8D4BF639C537}" type="parTrans" cxnId="{66F75E92-9C22-419D-9C3B-5E1B0F11577F}">
      <dgm:prSet/>
      <dgm:spPr/>
      <dgm:t>
        <a:bodyPr/>
        <a:lstStyle/>
        <a:p>
          <a:endParaRPr lang="en-CA"/>
        </a:p>
      </dgm:t>
    </dgm:pt>
    <dgm:pt modelId="{CA991FBD-F219-468E-9932-3B4B34276924}" type="sibTrans" cxnId="{66F75E92-9C22-419D-9C3B-5E1B0F11577F}">
      <dgm:prSet/>
      <dgm:spPr/>
      <dgm:t>
        <a:bodyPr/>
        <a:lstStyle/>
        <a:p>
          <a:endParaRPr lang="en-CA"/>
        </a:p>
      </dgm:t>
    </dgm:pt>
    <dgm:pt modelId="{2930CC38-F67F-4214-B7FB-C2EDBD60CC36}">
      <dgm:prSet/>
      <dgm:spPr>
        <a:solidFill>
          <a:schemeClr val="accent1">
            <a:lumMod val="20000"/>
            <a:lumOff val="80000"/>
          </a:schemeClr>
        </a:solidFill>
        <a:ln>
          <a:solidFill>
            <a:schemeClr val="accent1">
              <a:lumMod val="20000"/>
              <a:lumOff val="80000"/>
            </a:schemeClr>
          </a:solidFill>
        </a:ln>
      </dgm:spPr>
      <dgm:t>
        <a:bodyPr/>
        <a:lstStyle/>
        <a:p>
          <a:r>
            <a:rPr lang="en-CA" dirty="0">
              <a:solidFill>
                <a:schemeClr val="tx1"/>
              </a:solidFill>
            </a:rPr>
            <a:t>Peer &amp; family advocacy</a:t>
          </a:r>
        </a:p>
      </dgm:t>
    </dgm:pt>
    <dgm:pt modelId="{BBF6BD46-6E1B-40A6-B0B8-1999252BF49F}" type="parTrans" cxnId="{4CD3A83D-2514-483E-B3FD-3964E17C73EB}">
      <dgm:prSet/>
      <dgm:spPr/>
      <dgm:t>
        <a:bodyPr/>
        <a:lstStyle/>
        <a:p>
          <a:endParaRPr lang="en-CA"/>
        </a:p>
      </dgm:t>
    </dgm:pt>
    <dgm:pt modelId="{A7D825C9-0F44-4DFE-BD94-4CF6976295C6}" type="sibTrans" cxnId="{4CD3A83D-2514-483E-B3FD-3964E17C73EB}">
      <dgm:prSet/>
      <dgm:spPr/>
      <dgm:t>
        <a:bodyPr/>
        <a:lstStyle/>
        <a:p>
          <a:endParaRPr lang="en-CA"/>
        </a:p>
      </dgm:t>
    </dgm:pt>
    <dgm:pt modelId="{2F00C539-0BB1-430B-AE8E-492C40C07A3A}">
      <dgm:prSet/>
      <dgm:spPr>
        <a:solidFill>
          <a:schemeClr val="accent1">
            <a:lumMod val="20000"/>
            <a:lumOff val="80000"/>
          </a:schemeClr>
        </a:solidFill>
        <a:ln>
          <a:solidFill>
            <a:schemeClr val="accent1">
              <a:lumMod val="20000"/>
              <a:lumOff val="80000"/>
            </a:schemeClr>
          </a:solidFill>
        </a:ln>
      </dgm:spPr>
      <dgm:t>
        <a:bodyPr/>
        <a:lstStyle/>
        <a:p>
          <a:r>
            <a:rPr lang="en-CA" dirty="0">
              <a:solidFill>
                <a:schemeClr val="tx1"/>
              </a:solidFill>
            </a:rPr>
            <a:t>Positive attitudes</a:t>
          </a:r>
        </a:p>
      </dgm:t>
    </dgm:pt>
    <dgm:pt modelId="{2CD8E1ED-E504-41C4-B370-3BE78CB37A26}" type="parTrans" cxnId="{2B3E30F0-7C37-4F8E-9518-867277C0B105}">
      <dgm:prSet/>
      <dgm:spPr/>
      <dgm:t>
        <a:bodyPr/>
        <a:lstStyle/>
        <a:p>
          <a:endParaRPr lang="en-CA"/>
        </a:p>
      </dgm:t>
    </dgm:pt>
    <dgm:pt modelId="{A626EFC4-66F4-432A-A5C0-E5FB9324104D}" type="sibTrans" cxnId="{2B3E30F0-7C37-4F8E-9518-867277C0B105}">
      <dgm:prSet/>
      <dgm:spPr/>
      <dgm:t>
        <a:bodyPr/>
        <a:lstStyle/>
        <a:p>
          <a:endParaRPr lang="en-CA"/>
        </a:p>
      </dgm:t>
    </dgm:pt>
    <dgm:pt modelId="{D289C422-5A4A-491B-8C55-0173656FC6E4}" type="pres">
      <dgm:prSet presAssocID="{70D8D864-030F-4550-8D82-68E970C47F92}" presName="cycle" presStyleCnt="0">
        <dgm:presLayoutVars>
          <dgm:chMax val="1"/>
          <dgm:dir/>
          <dgm:animLvl val="ctr"/>
          <dgm:resizeHandles val="exact"/>
        </dgm:presLayoutVars>
      </dgm:prSet>
      <dgm:spPr/>
    </dgm:pt>
    <dgm:pt modelId="{9624FDC7-5331-49A6-8EDF-E42B0A57C27B}" type="pres">
      <dgm:prSet presAssocID="{F08C62D4-AC8D-4C35-A6A1-96FDF4DF971F}" presName="centerShape" presStyleLbl="node0" presStyleIdx="0" presStyleCnt="1" custScaleX="186541" custScaleY="141262"/>
      <dgm:spPr/>
    </dgm:pt>
    <dgm:pt modelId="{FA4771A7-336A-4136-856C-5BA3CD15892C}" type="pres">
      <dgm:prSet presAssocID="{185AA91C-F97D-4BEF-B544-6D7F84176A4C}" presName="Name9" presStyleLbl="parChTrans1D2" presStyleIdx="0" presStyleCnt="6"/>
      <dgm:spPr/>
    </dgm:pt>
    <dgm:pt modelId="{DC5A6564-7523-4469-961A-75B3E0D81A1F}" type="pres">
      <dgm:prSet presAssocID="{185AA91C-F97D-4BEF-B544-6D7F84176A4C}" presName="connTx" presStyleLbl="parChTrans1D2" presStyleIdx="0" presStyleCnt="6"/>
      <dgm:spPr/>
    </dgm:pt>
    <dgm:pt modelId="{064886DE-D07B-4CD8-8E0D-3E23E4F784B4}" type="pres">
      <dgm:prSet presAssocID="{26BC939B-AB98-423A-9DB7-04C36BE5295B}" presName="node" presStyleLbl="node1" presStyleIdx="0" presStyleCnt="6" custScaleX="142949" custScaleY="103677" custRadScaleRad="115159" custRadScaleInc="-401">
        <dgm:presLayoutVars>
          <dgm:bulletEnabled val="1"/>
        </dgm:presLayoutVars>
      </dgm:prSet>
      <dgm:spPr/>
    </dgm:pt>
    <dgm:pt modelId="{00D2D2B0-76CD-43D0-B016-47B1841DFB85}" type="pres">
      <dgm:prSet presAssocID="{73EC3CC0-EB44-4D18-A03F-AB35B2736210}" presName="Name9" presStyleLbl="parChTrans1D2" presStyleIdx="1" presStyleCnt="6"/>
      <dgm:spPr/>
    </dgm:pt>
    <dgm:pt modelId="{3321DA17-A11F-401A-AAAE-B9432D21ED63}" type="pres">
      <dgm:prSet presAssocID="{73EC3CC0-EB44-4D18-A03F-AB35B2736210}" presName="connTx" presStyleLbl="parChTrans1D2" presStyleIdx="1" presStyleCnt="6"/>
      <dgm:spPr/>
    </dgm:pt>
    <dgm:pt modelId="{53729D4C-06C0-4158-B5A7-3D416B78F658}" type="pres">
      <dgm:prSet presAssocID="{4F3C562C-3883-4752-A336-361411AAA63B}" presName="node" presStyleLbl="node1" presStyleIdx="1" presStyleCnt="6" custScaleX="114178" custScaleY="103314" custRadScaleRad="118295">
        <dgm:presLayoutVars>
          <dgm:bulletEnabled val="1"/>
        </dgm:presLayoutVars>
      </dgm:prSet>
      <dgm:spPr/>
    </dgm:pt>
    <dgm:pt modelId="{C23EED94-B21B-4B24-A73C-1249B9154FDC}" type="pres">
      <dgm:prSet presAssocID="{2CD8E1ED-E504-41C4-B370-3BE78CB37A26}" presName="Name9" presStyleLbl="parChTrans1D2" presStyleIdx="2" presStyleCnt="6"/>
      <dgm:spPr/>
    </dgm:pt>
    <dgm:pt modelId="{9BCFCBE7-8538-4A41-BB82-6FFE85A45C7E}" type="pres">
      <dgm:prSet presAssocID="{2CD8E1ED-E504-41C4-B370-3BE78CB37A26}" presName="connTx" presStyleLbl="parChTrans1D2" presStyleIdx="2" presStyleCnt="6"/>
      <dgm:spPr/>
    </dgm:pt>
    <dgm:pt modelId="{DDB195C1-C5D5-459D-9D00-42B87F32734B}" type="pres">
      <dgm:prSet presAssocID="{2F00C539-0BB1-430B-AE8E-492C40C07A3A}" presName="node" presStyleLbl="node1" presStyleIdx="2" presStyleCnt="6" custRadScaleRad="111291" custRadScaleInc="4470">
        <dgm:presLayoutVars>
          <dgm:bulletEnabled val="1"/>
        </dgm:presLayoutVars>
      </dgm:prSet>
      <dgm:spPr/>
    </dgm:pt>
    <dgm:pt modelId="{A4191093-52D4-423D-9F20-82F89E479DAD}" type="pres">
      <dgm:prSet presAssocID="{BBF6BD46-6E1B-40A6-B0B8-1999252BF49F}" presName="Name9" presStyleLbl="parChTrans1D2" presStyleIdx="3" presStyleCnt="6"/>
      <dgm:spPr/>
    </dgm:pt>
    <dgm:pt modelId="{8DCB1578-C31B-4908-A684-86ED5DFDD16C}" type="pres">
      <dgm:prSet presAssocID="{BBF6BD46-6E1B-40A6-B0B8-1999252BF49F}" presName="connTx" presStyleLbl="parChTrans1D2" presStyleIdx="3" presStyleCnt="6"/>
      <dgm:spPr/>
    </dgm:pt>
    <dgm:pt modelId="{82D96B68-6C5B-4656-9BF7-6FDAEFE80957}" type="pres">
      <dgm:prSet presAssocID="{2930CC38-F67F-4214-B7FB-C2EDBD60CC36}" presName="node" presStyleLbl="node1" presStyleIdx="3" presStyleCnt="6">
        <dgm:presLayoutVars>
          <dgm:bulletEnabled val="1"/>
        </dgm:presLayoutVars>
      </dgm:prSet>
      <dgm:spPr/>
    </dgm:pt>
    <dgm:pt modelId="{9B9012C5-B7A3-4971-A6E8-16C72EFF05F5}" type="pres">
      <dgm:prSet presAssocID="{FB5F2F6C-1AB4-4C26-A52A-9E2FF43F01BB}" presName="Name9" presStyleLbl="parChTrans1D2" presStyleIdx="4" presStyleCnt="6"/>
      <dgm:spPr/>
    </dgm:pt>
    <dgm:pt modelId="{09814BD6-E816-4590-BC34-28B1939B5D36}" type="pres">
      <dgm:prSet presAssocID="{FB5F2F6C-1AB4-4C26-A52A-9E2FF43F01BB}" presName="connTx" presStyleLbl="parChTrans1D2" presStyleIdx="4" presStyleCnt="6"/>
      <dgm:spPr/>
    </dgm:pt>
    <dgm:pt modelId="{8D8DA56A-3D9B-419D-AA1A-BC35E88161AA}" type="pres">
      <dgm:prSet presAssocID="{E52EB3F9-8D18-4075-AF2B-293C083E2721}" presName="node" presStyleLbl="node1" presStyleIdx="4" presStyleCnt="6" custScaleX="125478" custScaleY="98334" custRadScaleRad="113539" custRadScaleInc="-660">
        <dgm:presLayoutVars>
          <dgm:bulletEnabled val="1"/>
        </dgm:presLayoutVars>
      </dgm:prSet>
      <dgm:spPr/>
    </dgm:pt>
    <dgm:pt modelId="{3A646794-37A2-42A5-8077-B09FFF2A94E7}" type="pres">
      <dgm:prSet presAssocID="{4D16142E-FD77-433C-8414-8D4BF639C537}" presName="Name9" presStyleLbl="parChTrans1D2" presStyleIdx="5" presStyleCnt="6"/>
      <dgm:spPr/>
    </dgm:pt>
    <dgm:pt modelId="{663AEF1B-4E83-4159-80FB-59834B158185}" type="pres">
      <dgm:prSet presAssocID="{4D16142E-FD77-433C-8414-8D4BF639C537}" presName="connTx" presStyleLbl="parChTrans1D2" presStyleIdx="5" presStyleCnt="6"/>
      <dgm:spPr/>
    </dgm:pt>
    <dgm:pt modelId="{B80E04C8-4AA1-49C1-AF7F-86BA610B16AB}" type="pres">
      <dgm:prSet presAssocID="{D700D760-ACA4-48EA-B131-DEB7B8EA6734}" presName="node" presStyleLbl="node1" presStyleIdx="5" presStyleCnt="6" custScaleX="122227" custScaleY="99534" custRadScaleRad="120909">
        <dgm:presLayoutVars>
          <dgm:bulletEnabled val="1"/>
        </dgm:presLayoutVars>
      </dgm:prSet>
      <dgm:spPr/>
    </dgm:pt>
  </dgm:ptLst>
  <dgm:cxnLst>
    <dgm:cxn modelId="{C2235C04-E6D1-4AD0-880E-A3DDF3168AC9}" type="presOf" srcId="{D700D760-ACA4-48EA-B131-DEB7B8EA6734}" destId="{B80E04C8-4AA1-49C1-AF7F-86BA610B16AB}" srcOrd="0" destOrd="0" presId="urn:microsoft.com/office/officeart/2005/8/layout/radial1"/>
    <dgm:cxn modelId="{52AC5D05-514A-4081-9506-0D4851249FDA}" srcId="{70D8D864-030F-4550-8D82-68E970C47F92}" destId="{F08C62D4-AC8D-4C35-A6A1-96FDF4DF971F}" srcOrd="0" destOrd="0" parTransId="{90B00CB8-2540-4607-AE69-EA5D9215501F}" sibTransId="{2DE21B72-984D-4215-9F9F-70D59A5F0038}"/>
    <dgm:cxn modelId="{4BC50507-BF0B-44A7-84E2-027E0B25CE9D}" type="presOf" srcId="{BBF6BD46-6E1B-40A6-B0B8-1999252BF49F}" destId="{A4191093-52D4-423D-9F20-82F89E479DAD}" srcOrd="0" destOrd="0" presId="urn:microsoft.com/office/officeart/2005/8/layout/radial1"/>
    <dgm:cxn modelId="{3461C71B-F0A4-4AFA-9877-B1C315A09739}" type="presOf" srcId="{FB5F2F6C-1AB4-4C26-A52A-9E2FF43F01BB}" destId="{09814BD6-E816-4590-BC34-28B1939B5D36}" srcOrd="1" destOrd="0" presId="urn:microsoft.com/office/officeart/2005/8/layout/radial1"/>
    <dgm:cxn modelId="{9E1F5027-74F8-42DB-9E60-944CF489A3E6}" type="presOf" srcId="{4F3C562C-3883-4752-A336-361411AAA63B}" destId="{53729D4C-06C0-4158-B5A7-3D416B78F658}" srcOrd="0" destOrd="0" presId="urn:microsoft.com/office/officeart/2005/8/layout/radial1"/>
    <dgm:cxn modelId="{BDBD5437-0C03-41E9-B8EF-06BA380A427C}" type="presOf" srcId="{4D16142E-FD77-433C-8414-8D4BF639C537}" destId="{3A646794-37A2-42A5-8077-B09FFF2A94E7}" srcOrd="0" destOrd="0" presId="urn:microsoft.com/office/officeart/2005/8/layout/radial1"/>
    <dgm:cxn modelId="{4CD3A83D-2514-483E-B3FD-3964E17C73EB}" srcId="{F08C62D4-AC8D-4C35-A6A1-96FDF4DF971F}" destId="{2930CC38-F67F-4214-B7FB-C2EDBD60CC36}" srcOrd="3" destOrd="0" parTransId="{BBF6BD46-6E1B-40A6-B0B8-1999252BF49F}" sibTransId="{A7D825C9-0F44-4DFE-BD94-4CF6976295C6}"/>
    <dgm:cxn modelId="{EF6CC05B-FD84-4029-89E8-CBA319556412}" type="presOf" srcId="{2CD8E1ED-E504-41C4-B370-3BE78CB37A26}" destId="{C23EED94-B21B-4B24-A73C-1249B9154FDC}" srcOrd="0" destOrd="0" presId="urn:microsoft.com/office/officeart/2005/8/layout/radial1"/>
    <dgm:cxn modelId="{2F27475F-6722-47D0-89E1-F4D9EFFB52B7}" type="presOf" srcId="{26BC939B-AB98-423A-9DB7-04C36BE5295B}" destId="{064886DE-D07B-4CD8-8E0D-3E23E4F784B4}" srcOrd="0" destOrd="0" presId="urn:microsoft.com/office/officeart/2005/8/layout/radial1"/>
    <dgm:cxn modelId="{BE175744-9FDB-4524-8968-8043048B8084}" type="presOf" srcId="{FB5F2F6C-1AB4-4C26-A52A-9E2FF43F01BB}" destId="{9B9012C5-B7A3-4971-A6E8-16C72EFF05F5}" srcOrd="0" destOrd="0" presId="urn:microsoft.com/office/officeart/2005/8/layout/radial1"/>
    <dgm:cxn modelId="{EF2AB06F-B73E-455D-AE4B-51387A3E2C36}" type="presOf" srcId="{2CD8E1ED-E504-41C4-B370-3BE78CB37A26}" destId="{9BCFCBE7-8538-4A41-BB82-6FFE85A45C7E}" srcOrd="1" destOrd="0" presId="urn:microsoft.com/office/officeart/2005/8/layout/radial1"/>
    <dgm:cxn modelId="{38E04971-C192-4FB2-B293-A09D96934FB6}" type="presOf" srcId="{185AA91C-F97D-4BEF-B544-6D7F84176A4C}" destId="{FA4771A7-336A-4136-856C-5BA3CD15892C}" srcOrd="0" destOrd="0" presId="urn:microsoft.com/office/officeart/2005/8/layout/radial1"/>
    <dgm:cxn modelId="{BBB5F253-2ACE-4CFC-9F50-F92CED3838D2}" type="presOf" srcId="{73EC3CC0-EB44-4D18-A03F-AB35B2736210}" destId="{00D2D2B0-76CD-43D0-B016-47B1841DFB85}" srcOrd="0" destOrd="0" presId="urn:microsoft.com/office/officeart/2005/8/layout/radial1"/>
    <dgm:cxn modelId="{051CCD76-CD10-4435-AAB7-8CC98A78C751}" type="presOf" srcId="{F08C62D4-AC8D-4C35-A6A1-96FDF4DF971F}" destId="{9624FDC7-5331-49A6-8EDF-E42B0A57C27B}" srcOrd="0" destOrd="0" presId="urn:microsoft.com/office/officeart/2005/8/layout/radial1"/>
    <dgm:cxn modelId="{814A318D-C486-48AB-96C2-25B8BC9F5D93}" type="presOf" srcId="{70D8D864-030F-4550-8D82-68E970C47F92}" destId="{D289C422-5A4A-491B-8C55-0173656FC6E4}" srcOrd="0" destOrd="0" presId="urn:microsoft.com/office/officeart/2005/8/layout/radial1"/>
    <dgm:cxn modelId="{66F75E92-9C22-419D-9C3B-5E1B0F11577F}" srcId="{F08C62D4-AC8D-4C35-A6A1-96FDF4DF971F}" destId="{D700D760-ACA4-48EA-B131-DEB7B8EA6734}" srcOrd="5" destOrd="0" parTransId="{4D16142E-FD77-433C-8414-8D4BF639C537}" sibTransId="{CA991FBD-F219-468E-9932-3B4B34276924}"/>
    <dgm:cxn modelId="{8AF7F596-8264-443D-A2ED-DA2DDD01FC04}" type="presOf" srcId="{2F00C539-0BB1-430B-AE8E-492C40C07A3A}" destId="{DDB195C1-C5D5-459D-9D00-42B87F32734B}" srcOrd="0" destOrd="0" presId="urn:microsoft.com/office/officeart/2005/8/layout/radial1"/>
    <dgm:cxn modelId="{11E92D9B-FBDE-4158-812B-B0570EF1735B}" type="presOf" srcId="{73EC3CC0-EB44-4D18-A03F-AB35B2736210}" destId="{3321DA17-A11F-401A-AAAE-B9432D21ED63}" srcOrd="1" destOrd="0" presId="urn:microsoft.com/office/officeart/2005/8/layout/radial1"/>
    <dgm:cxn modelId="{F0BC22A1-B005-4A99-BD5A-B5E81204637C}" type="presOf" srcId="{4D16142E-FD77-433C-8414-8D4BF639C537}" destId="{663AEF1B-4E83-4159-80FB-59834B158185}" srcOrd="1" destOrd="0" presId="urn:microsoft.com/office/officeart/2005/8/layout/radial1"/>
    <dgm:cxn modelId="{FB3354A1-25A2-459D-85F0-AB9305AE030B}" type="presOf" srcId="{E52EB3F9-8D18-4075-AF2B-293C083E2721}" destId="{8D8DA56A-3D9B-419D-AA1A-BC35E88161AA}" srcOrd="0" destOrd="0" presId="urn:microsoft.com/office/officeart/2005/8/layout/radial1"/>
    <dgm:cxn modelId="{6D2AFCA4-FCEB-4A97-BADB-03E31339AF77}" type="presOf" srcId="{185AA91C-F97D-4BEF-B544-6D7F84176A4C}" destId="{DC5A6564-7523-4469-961A-75B3E0D81A1F}" srcOrd="1" destOrd="0" presId="urn:microsoft.com/office/officeart/2005/8/layout/radial1"/>
    <dgm:cxn modelId="{ED7425B7-D087-4BFF-8B33-7143A739C5E9}" srcId="{F08C62D4-AC8D-4C35-A6A1-96FDF4DF971F}" destId="{4F3C562C-3883-4752-A336-361411AAA63B}" srcOrd="1" destOrd="0" parTransId="{73EC3CC0-EB44-4D18-A03F-AB35B2736210}" sibTransId="{2D54D610-481B-4494-80D1-2F25AD434A4E}"/>
    <dgm:cxn modelId="{849D80B7-95BD-4917-8BE4-B8BA3037B9D4}" srcId="{F08C62D4-AC8D-4C35-A6A1-96FDF4DF971F}" destId="{26BC939B-AB98-423A-9DB7-04C36BE5295B}" srcOrd="0" destOrd="0" parTransId="{185AA91C-F97D-4BEF-B544-6D7F84176A4C}" sibTransId="{7B6ABAF7-7029-4001-9DAC-AE9E41C344DD}"/>
    <dgm:cxn modelId="{CFBD28BA-BA68-4DFD-9E59-FB57D1E24869}" srcId="{F08C62D4-AC8D-4C35-A6A1-96FDF4DF971F}" destId="{E52EB3F9-8D18-4075-AF2B-293C083E2721}" srcOrd="4" destOrd="0" parTransId="{FB5F2F6C-1AB4-4C26-A52A-9E2FF43F01BB}" sibTransId="{ED9EC04E-C7FA-4CEB-8FA0-278E60AFD881}"/>
    <dgm:cxn modelId="{C25929D0-5A98-4E07-B18D-2578409AABB8}" type="presOf" srcId="{2930CC38-F67F-4214-B7FB-C2EDBD60CC36}" destId="{82D96B68-6C5B-4656-9BF7-6FDAEFE80957}" srcOrd="0" destOrd="0" presId="urn:microsoft.com/office/officeart/2005/8/layout/radial1"/>
    <dgm:cxn modelId="{8E23FEDA-74F8-495E-8413-17BC58B0F239}" type="presOf" srcId="{BBF6BD46-6E1B-40A6-B0B8-1999252BF49F}" destId="{8DCB1578-C31B-4908-A684-86ED5DFDD16C}" srcOrd="1" destOrd="0" presId="urn:microsoft.com/office/officeart/2005/8/layout/radial1"/>
    <dgm:cxn modelId="{2B3E30F0-7C37-4F8E-9518-867277C0B105}" srcId="{F08C62D4-AC8D-4C35-A6A1-96FDF4DF971F}" destId="{2F00C539-0BB1-430B-AE8E-492C40C07A3A}" srcOrd="2" destOrd="0" parTransId="{2CD8E1ED-E504-41C4-B370-3BE78CB37A26}" sibTransId="{A626EFC4-66F4-432A-A5C0-E5FB9324104D}"/>
    <dgm:cxn modelId="{5011D4DC-091B-4CCD-961A-9299F8D18BDA}" type="presParOf" srcId="{D289C422-5A4A-491B-8C55-0173656FC6E4}" destId="{9624FDC7-5331-49A6-8EDF-E42B0A57C27B}" srcOrd="0" destOrd="0" presId="urn:microsoft.com/office/officeart/2005/8/layout/radial1"/>
    <dgm:cxn modelId="{4F2C5CF2-F653-4A44-A9DD-06DB7F5BEA01}" type="presParOf" srcId="{D289C422-5A4A-491B-8C55-0173656FC6E4}" destId="{FA4771A7-336A-4136-856C-5BA3CD15892C}" srcOrd="1" destOrd="0" presId="urn:microsoft.com/office/officeart/2005/8/layout/radial1"/>
    <dgm:cxn modelId="{64AAE868-94E6-44F5-8F8E-A7A295380371}" type="presParOf" srcId="{FA4771A7-336A-4136-856C-5BA3CD15892C}" destId="{DC5A6564-7523-4469-961A-75B3E0D81A1F}" srcOrd="0" destOrd="0" presId="urn:microsoft.com/office/officeart/2005/8/layout/radial1"/>
    <dgm:cxn modelId="{985CD656-A492-4E41-A451-9B06B54A9E65}" type="presParOf" srcId="{D289C422-5A4A-491B-8C55-0173656FC6E4}" destId="{064886DE-D07B-4CD8-8E0D-3E23E4F784B4}" srcOrd="2" destOrd="0" presId="urn:microsoft.com/office/officeart/2005/8/layout/radial1"/>
    <dgm:cxn modelId="{84BCAA66-2DE8-44CE-A235-F517DF0D70A1}" type="presParOf" srcId="{D289C422-5A4A-491B-8C55-0173656FC6E4}" destId="{00D2D2B0-76CD-43D0-B016-47B1841DFB85}" srcOrd="3" destOrd="0" presId="urn:microsoft.com/office/officeart/2005/8/layout/radial1"/>
    <dgm:cxn modelId="{A0C88B52-5F4C-40EC-9B87-33331672BAFE}" type="presParOf" srcId="{00D2D2B0-76CD-43D0-B016-47B1841DFB85}" destId="{3321DA17-A11F-401A-AAAE-B9432D21ED63}" srcOrd="0" destOrd="0" presId="urn:microsoft.com/office/officeart/2005/8/layout/radial1"/>
    <dgm:cxn modelId="{129D5CD3-3E9B-40EC-89F1-92B772F0EEFF}" type="presParOf" srcId="{D289C422-5A4A-491B-8C55-0173656FC6E4}" destId="{53729D4C-06C0-4158-B5A7-3D416B78F658}" srcOrd="4" destOrd="0" presId="urn:microsoft.com/office/officeart/2005/8/layout/radial1"/>
    <dgm:cxn modelId="{CCD13643-BC84-44E9-BB4D-69DC28E15E62}" type="presParOf" srcId="{D289C422-5A4A-491B-8C55-0173656FC6E4}" destId="{C23EED94-B21B-4B24-A73C-1249B9154FDC}" srcOrd="5" destOrd="0" presId="urn:microsoft.com/office/officeart/2005/8/layout/radial1"/>
    <dgm:cxn modelId="{21AFB73A-5AB0-4A90-B0DA-0A989D40D94C}" type="presParOf" srcId="{C23EED94-B21B-4B24-A73C-1249B9154FDC}" destId="{9BCFCBE7-8538-4A41-BB82-6FFE85A45C7E}" srcOrd="0" destOrd="0" presId="urn:microsoft.com/office/officeart/2005/8/layout/radial1"/>
    <dgm:cxn modelId="{B8B06314-083B-4FA0-A3B4-8A2A17763477}" type="presParOf" srcId="{D289C422-5A4A-491B-8C55-0173656FC6E4}" destId="{DDB195C1-C5D5-459D-9D00-42B87F32734B}" srcOrd="6" destOrd="0" presId="urn:microsoft.com/office/officeart/2005/8/layout/radial1"/>
    <dgm:cxn modelId="{32D6A905-3E81-4A64-AD8D-08F365C2B86E}" type="presParOf" srcId="{D289C422-5A4A-491B-8C55-0173656FC6E4}" destId="{A4191093-52D4-423D-9F20-82F89E479DAD}" srcOrd="7" destOrd="0" presId="urn:microsoft.com/office/officeart/2005/8/layout/radial1"/>
    <dgm:cxn modelId="{F35D663D-5618-4AD8-ABF2-8B0ADF7ABCA4}" type="presParOf" srcId="{A4191093-52D4-423D-9F20-82F89E479DAD}" destId="{8DCB1578-C31B-4908-A684-86ED5DFDD16C}" srcOrd="0" destOrd="0" presId="urn:microsoft.com/office/officeart/2005/8/layout/radial1"/>
    <dgm:cxn modelId="{3F369990-71D4-4B37-848C-9950E0B7281E}" type="presParOf" srcId="{D289C422-5A4A-491B-8C55-0173656FC6E4}" destId="{82D96B68-6C5B-4656-9BF7-6FDAEFE80957}" srcOrd="8" destOrd="0" presId="urn:microsoft.com/office/officeart/2005/8/layout/radial1"/>
    <dgm:cxn modelId="{43954BE9-4905-42BE-8E83-0DB6E157CFF6}" type="presParOf" srcId="{D289C422-5A4A-491B-8C55-0173656FC6E4}" destId="{9B9012C5-B7A3-4971-A6E8-16C72EFF05F5}" srcOrd="9" destOrd="0" presId="urn:microsoft.com/office/officeart/2005/8/layout/radial1"/>
    <dgm:cxn modelId="{C6FD0DC7-AA02-47E9-B41F-0337C495B1E4}" type="presParOf" srcId="{9B9012C5-B7A3-4971-A6E8-16C72EFF05F5}" destId="{09814BD6-E816-4590-BC34-28B1939B5D36}" srcOrd="0" destOrd="0" presId="urn:microsoft.com/office/officeart/2005/8/layout/radial1"/>
    <dgm:cxn modelId="{8C9DAAF8-3AAB-4AAB-8857-D23CFAE09AF8}" type="presParOf" srcId="{D289C422-5A4A-491B-8C55-0173656FC6E4}" destId="{8D8DA56A-3D9B-419D-AA1A-BC35E88161AA}" srcOrd="10" destOrd="0" presId="urn:microsoft.com/office/officeart/2005/8/layout/radial1"/>
    <dgm:cxn modelId="{997B2DFE-E0B3-4B91-B209-D3BD985F44EE}" type="presParOf" srcId="{D289C422-5A4A-491B-8C55-0173656FC6E4}" destId="{3A646794-37A2-42A5-8077-B09FFF2A94E7}" srcOrd="11" destOrd="0" presId="urn:microsoft.com/office/officeart/2005/8/layout/radial1"/>
    <dgm:cxn modelId="{E881A932-9D9F-4305-893E-B22F2EC12EDA}" type="presParOf" srcId="{3A646794-37A2-42A5-8077-B09FFF2A94E7}" destId="{663AEF1B-4E83-4159-80FB-59834B158185}" srcOrd="0" destOrd="0" presId="urn:microsoft.com/office/officeart/2005/8/layout/radial1"/>
    <dgm:cxn modelId="{BC9DC6BC-1A55-4187-BD7B-BB2D26CECFC7}" type="presParOf" srcId="{D289C422-5A4A-491B-8C55-0173656FC6E4}" destId="{B80E04C8-4AA1-49C1-AF7F-86BA610B16AB}" srcOrd="12"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D8D864-030F-4550-8D82-68E970C47F9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CA"/>
        </a:p>
      </dgm:t>
    </dgm:pt>
    <dgm:pt modelId="{F08C62D4-AC8D-4C35-A6A1-96FDF4DF971F}">
      <dgm:prSet phldrT="[Text]" custT="1"/>
      <dgm:spPr>
        <a:solidFill>
          <a:schemeClr val="accent1">
            <a:lumMod val="20000"/>
            <a:lumOff val="80000"/>
          </a:schemeClr>
        </a:solidFill>
        <a:ln>
          <a:solidFill>
            <a:schemeClr val="accent1"/>
          </a:solidFill>
        </a:ln>
      </dgm:spPr>
      <dgm:t>
        <a:bodyPr/>
        <a:lstStyle/>
        <a:p>
          <a:r>
            <a:rPr lang="en-CA" sz="2400" b="1" baseline="0" dirty="0">
              <a:solidFill>
                <a:schemeClr val="tx1"/>
              </a:solidFill>
            </a:rPr>
            <a:t>Hip protector characteristics</a:t>
          </a:r>
          <a:endParaRPr lang="en-CA" sz="2400" b="1" dirty="0">
            <a:solidFill>
              <a:schemeClr val="tx1"/>
            </a:solidFill>
          </a:endParaRPr>
        </a:p>
      </dgm:t>
    </dgm:pt>
    <dgm:pt modelId="{90B00CB8-2540-4607-AE69-EA5D9215501F}" type="parTrans" cxnId="{52AC5D05-514A-4081-9506-0D4851249FDA}">
      <dgm:prSet/>
      <dgm:spPr/>
      <dgm:t>
        <a:bodyPr/>
        <a:lstStyle/>
        <a:p>
          <a:endParaRPr lang="en-CA"/>
        </a:p>
      </dgm:t>
    </dgm:pt>
    <dgm:pt modelId="{2DE21B72-984D-4215-9F9F-70D59A5F0038}" type="sibTrans" cxnId="{52AC5D05-514A-4081-9506-0D4851249FDA}">
      <dgm:prSet/>
      <dgm:spPr/>
      <dgm:t>
        <a:bodyPr/>
        <a:lstStyle/>
        <a:p>
          <a:endParaRPr lang="en-CA"/>
        </a:p>
      </dgm:t>
    </dgm:pt>
    <dgm:pt modelId="{26BC939B-AB98-423A-9DB7-04C36BE5295B}">
      <dgm:prSet phldrT="[Text]" custT="1"/>
      <dgm:spPr>
        <a:solidFill>
          <a:schemeClr val="accent1">
            <a:lumMod val="20000"/>
            <a:lumOff val="80000"/>
          </a:schemeClr>
        </a:solidFill>
        <a:ln>
          <a:solidFill>
            <a:schemeClr val="accent1">
              <a:lumMod val="20000"/>
              <a:lumOff val="80000"/>
            </a:schemeClr>
          </a:solidFill>
        </a:ln>
      </dgm:spPr>
      <dgm:t>
        <a:bodyPr/>
        <a:lstStyle/>
        <a:p>
          <a:r>
            <a:rPr lang="en-CA" sz="1800" b="0" dirty="0">
              <a:solidFill>
                <a:schemeClr val="tx1"/>
              </a:solidFill>
            </a:rPr>
            <a:t>Soft shell type</a:t>
          </a:r>
        </a:p>
      </dgm:t>
    </dgm:pt>
    <dgm:pt modelId="{185AA91C-F97D-4BEF-B544-6D7F84176A4C}" type="parTrans" cxnId="{849D80B7-95BD-4917-8BE4-B8BA3037B9D4}">
      <dgm:prSet/>
      <dgm:spPr/>
      <dgm:t>
        <a:bodyPr/>
        <a:lstStyle/>
        <a:p>
          <a:endParaRPr lang="en-CA"/>
        </a:p>
      </dgm:t>
    </dgm:pt>
    <dgm:pt modelId="{7B6ABAF7-7029-4001-9DAC-AE9E41C344DD}" type="sibTrans" cxnId="{849D80B7-95BD-4917-8BE4-B8BA3037B9D4}">
      <dgm:prSet/>
      <dgm:spPr/>
      <dgm:t>
        <a:bodyPr/>
        <a:lstStyle/>
        <a:p>
          <a:endParaRPr lang="en-CA"/>
        </a:p>
      </dgm:t>
    </dgm:pt>
    <dgm:pt modelId="{4F3C562C-3883-4752-A336-361411AAA63B}">
      <dgm:prSet phldrT="[Text]" custT="1"/>
      <dgm:spPr>
        <a:solidFill>
          <a:schemeClr val="accent1">
            <a:lumMod val="20000"/>
            <a:lumOff val="80000"/>
          </a:schemeClr>
        </a:solidFill>
      </dgm:spPr>
      <dgm:t>
        <a:bodyPr/>
        <a:lstStyle/>
        <a:p>
          <a:r>
            <a:rPr lang="en-CA" sz="1800" b="0" dirty="0">
              <a:solidFill>
                <a:schemeClr val="tx1"/>
              </a:solidFill>
            </a:rPr>
            <a:t>Colour</a:t>
          </a:r>
          <a:r>
            <a:rPr lang="en-CA" sz="1800" b="0" baseline="0" dirty="0">
              <a:solidFill>
                <a:schemeClr val="tx1"/>
              </a:solidFill>
            </a:rPr>
            <a:t> steadfastness</a:t>
          </a:r>
          <a:endParaRPr lang="en-CA" sz="1800" b="0" dirty="0">
            <a:solidFill>
              <a:schemeClr val="tx1"/>
            </a:solidFill>
          </a:endParaRPr>
        </a:p>
      </dgm:t>
    </dgm:pt>
    <dgm:pt modelId="{73EC3CC0-EB44-4D18-A03F-AB35B2736210}" type="parTrans" cxnId="{ED7425B7-D087-4BFF-8B33-7143A739C5E9}">
      <dgm:prSet/>
      <dgm:spPr/>
      <dgm:t>
        <a:bodyPr/>
        <a:lstStyle/>
        <a:p>
          <a:endParaRPr lang="en-CA"/>
        </a:p>
      </dgm:t>
    </dgm:pt>
    <dgm:pt modelId="{2D54D610-481B-4494-80D1-2F25AD434A4E}" type="sibTrans" cxnId="{ED7425B7-D087-4BFF-8B33-7143A739C5E9}">
      <dgm:prSet/>
      <dgm:spPr/>
      <dgm:t>
        <a:bodyPr/>
        <a:lstStyle/>
        <a:p>
          <a:endParaRPr lang="en-CA"/>
        </a:p>
      </dgm:t>
    </dgm:pt>
    <dgm:pt modelId="{D289C422-5A4A-491B-8C55-0173656FC6E4}" type="pres">
      <dgm:prSet presAssocID="{70D8D864-030F-4550-8D82-68E970C47F92}" presName="cycle" presStyleCnt="0">
        <dgm:presLayoutVars>
          <dgm:chMax val="1"/>
          <dgm:dir/>
          <dgm:animLvl val="ctr"/>
          <dgm:resizeHandles val="exact"/>
        </dgm:presLayoutVars>
      </dgm:prSet>
      <dgm:spPr/>
    </dgm:pt>
    <dgm:pt modelId="{9624FDC7-5331-49A6-8EDF-E42B0A57C27B}" type="pres">
      <dgm:prSet presAssocID="{F08C62D4-AC8D-4C35-A6A1-96FDF4DF971F}" presName="centerShape" presStyleLbl="node0" presStyleIdx="0" presStyleCnt="1" custScaleX="228088" custScaleY="163762" custLinFactNeighborX="-5004" custLinFactNeighborY="-34789"/>
      <dgm:spPr/>
    </dgm:pt>
    <dgm:pt modelId="{FA4771A7-336A-4136-856C-5BA3CD15892C}" type="pres">
      <dgm:prSet presAssocID="{185AA91C-F97D-4BEF-B544-6D7F84176A4C}" presName="Name9" presStyleLbl="parChTrans1D2" presStyleIdx="0" presStyleCnt="2"/>
      <dgm:spPr/>
    </dgm:pt>
    <dgm:pt modelId="{DC5A6564-7523-4469-961A-75B3E0D81A1F}" type="pres">
      <dgm:prSet presAssocID="{185AA91C-F97D-4BEF-B544-6D7F84176A4C}" presName="connTx" presStyleLbl="parChTrans1D2" presStyleIdx="0" presStyleCnt="2"/>
      <dgm:spPr/>
    </dgm:pt>
    <dgm:pt modelId="{064886DE-D07B-4CD8-8E0D-3E23E4F784B4}" type="pres">
      <dgm:prSet presAssocID="{26BC939B-AB98-423A-9DB7-04C36BE5295B}" presName="node" presStyleLbl="node1" presStyleIdx="0" presStyleCnt="2" custScaleX="142949" custScaleY="103677" custRadScaleRad="136084" custRadScaleInc="131303">
        <dgm:presLayoutVars>
          <dgm:bulletEnabled val="1"/>
        </dgm:presLayoutVars>
      </dgm:prSet>
      <dgm:spPr/>
    </dgm:pt>
    <dgm:pt modelId="{00D2D2B0-76CD-43D0-B016-47B1841DFB85}" type="pres">
      <dgm:prSet presAssocID="{73EC3CC0-EB44-4D18-A03F-AB35B2736210}" presName="Name9" presStyleLbl="parChTrans1D2" presStyleIdx="1" presStyleCnt="2"/>
      <dgm:spPr/>
    </dgm:pt>
    <dgm:pt modelId="{3321DA17-A11F-401A-AAAE-B9432D21ED63}" type="pres">
      <dgm:prSet presAssocID="{73EC3CC0-EB44-4D18-A03F-AB35B2736210}" presName="connTx" presStyleLbl="parChTrans1D2" presStyleIdx="1" presStyleCnt="2"/>
      <dgm:spPr/>
    </dgm:pt>
    <dgm:pt modelId="{53729D4C-06C0-4158-B5A7-3D416B78F658}" type="pres">
      <dgm:prSet presAssocID="{4F3C562C-3883-4752-A336-361411AAA63B}" presName="node" presStyleLbl="node1" presStyleIdx="1" presStyleCnt="2" custScaleX="146955" custScaleY="110110" custRadScaleRad="141873" custRadScaleInc="70752">
        <dgm:presLayoutVars>
          <dgm:bulletEnabled val="1"/>
        </dgm:presLayoutVars>
      </dgm:prSet>
      <dgm:spPr/>
    </dgm:pt>
  </dgm:ptLst>
  <dgm:cxnLst>
    <dgm:cxn modelId="{52AC5D05-514A-4081-9506-0D4851249FDA}" srcId="{70D8D864-030F-4550-8D82-68E970C47F92}" destId="{F08C62D4-AC8D-4C35-A6A1-96FDF4DF971F}" srcOrd="0" destOrd="0" parTransId="{90B00CB8-2540-4607-AE69-EA5D9215501F}" sibTransId="{2DE21B72-984D-4215-9F9F-70D59A5F0038}"/>
    <dgm:cxn modelId="{9E1F5027-74F8-42DB-9E60-944CF489A3E6}" type="presOf" srcId="{4F3C562C-3883-4752-A336-361411AAA63B}" destId="{53729D4C-06C0-4158-B5A7-3D416B78F658}" srcOrd="0" destOrd="0" presId="urn:microsoft.com/office/officeart/2005/8/layout/radial1"/>
    <dgm:cxn modelId="{2F27475F-6722-47D0-89E1-F4D9EFFB52B7}" type="presOf" srcId="{26BC939B-AB98-423A-9DB7-04C36BE5295B}" destId="{064886DE-D07B-4CD8-8E0D-3E23E4F784B4}" srcOrd="0" destOrd="0" presId="urn:microsoft.com/office/officeart/2005/8/layout/radial1"/>
    <dgm:cxn modelId="{38E04971-C192-4FB2-B293-A09D96934FB6}" type="presOf" srcId="{185AA91C-F97D-4BEF-B544-6D7F84176A4C}" destId="{FA4771A7-336A-4136-856C-5BA3CD15892C}" srcOrd="0" destOrd="0" presId="urn:microsoft.com/office/officeart/2005/8/layout/radial1"/>
    <dgm:cxn modelId="{BBB5F253-2ACE-4CFC-9F50-F92CED3838D2}" type="presOf" srcId="{73EC3CC0-EB44-4D18-A03F-AB35B2736210}" destId="{00D2D2B0-76CD-43D0-B016-47B1841DFB85}" srcOrd="0" destOrd="0" presId="urn:microsoft.com/office/officeart/2005/8/layout/radial1"/>
    <dgm:cxn modelId="{051CCD76-CD10-4435-AAB7-8CC98A78C751}" type="presOf" srcId="{F08C62D4-AC8D-4C35-A6A1-96FDF4DF971F}" destId="{9624FDC7-5331-49A6-8EDF-E42B0A57C27B}" srcOrd="0" destOrd="0" presId="urn:microsoft.com/office/officeart/2005/8/layout/radial1"/>
    <dgm:cxn modelId="{814A318D-C486-48AB-96C2-25B8BC9F5D93}" type="presOf" srcId="{70D8D864-030F-4550-8D82-68E970C47F92}" destId="{D289C422-5A4A-491B-8C55-0173656FC6E4}" srcOrd="0" destOrd="0" presId="urn:microsoft.com/office/officeart/2005/8/layout/radial1"/>
    <dgm:cxn modelId="{11E92D9B-FBDE-4158-812B-B0570EF1735B}" type="presOf" srcId="{73EC3CC0-EB44-4D18-A03F-AB35B2736210}" destId="{3321DA17-A11F-401A-AAAE-B9432D21ED63}" srcOrd="1" destOrd="0" presId="urn:microsoft.com/office/officeart/2005/8/layout/radial1"/>
    <dgm:cxn modelId="{6D2AFCA4-FCEB-4A97-BADB-03E31339AF77}" type="presOf" srcId="{185AA91C-F97D-4BEF-B544-6D7F84176A4C}" destId="{DC5A6564-7523-4469-961A-75B3E0D81A1F}" srcOrd="1" destOrd="0" presId="urn:microsoft.com/office/officeart/2005/8/layout/radial1"/>
    <dgm:cxn modelId="{ED7425B7-D087-4BFF-8B33-7143A739C5E9}" srcId="{F08C62D4-AC8D-4C35-A6A1-96FDF4DF971F}" destId="{4F3C562C-3883-4752-A336-361411AAA63B}" srcOrd="1" destOrd="0" parTransId="{73EC3CC0-EB44-4D18-A03F-AB35B2736210}" sibTransId="{2D54D610-481B-4494-80D1-2F25AD434A4E}"/>
    <dgm:cxn modelId="{849D80B7-95BD-4917-8BE4-B8BA3037B9D4}" srcId="{F08C62D4-AC8D-4C35-A6A1-96FDF4DF971F}" destId="{26BC939B-AB98-423A-9DB7-04C36BE5295B}" srcOrd="0" destOrd="0" parTransId="{185AA91C-F97D-4BEF-B544-6D7F84176A4C}" sibTransId="{7B6ABAF7-7029-4001-9DAC-AE9E41C344DD}"/>
    <dgm:cxn modelId="{5011D4DC-091B-4CCD-961A-9299F8D18BDA}" type="presParOf" srcId="{D289C422-5A4A-491B-8C55-0173656FC6E4}" destId="{9624FDC7-5331-49A6-8EDF-E42B0A57C27B}" srcOrd="0" destOrd="0" presId="urn:microsoft.com/office/officeart/2005/8/layout/radial1"/>
    <dgm:cxn modelId="{4F2C5CF2-F653-4A44-A9DD-06DB7F5BEA01}" type="presParOf" srcId="{D289C422-5A4A-491B-8C55-0173656FC6E4}" destId="{FA4771A7-336A-4136-856C-5BA3CD15892C}" srcOrd="1" destOrd="0" presId="urn:microsoft.com/office/officeart/2005/8/layout/radial1"/>
    <dgm:cxn modelId="{64AAE868-94E6-44F5-8F8E-A7A295380371}" type="presParOf" srcId="{FA4771A7-336A-4136-856C-5BA3CD15892C}" destId="{DC5A6564-7523-4469-961A-75B3E0D81A1F}" srcOrd="0" destOrd="0" presId="urn:microsoft.com/office/officeart/2005/8/layout/radial1"/>
    <dgm:cxn modelId="{985CD656-A492-4E41-A451-9B06B54A9E65}" type="presParOf" srcId="{D289C422-5A4A-491B-8C55-0173656FC6E4}" destId="{064886DE-D07B-4CD8-8E0D-3E23E4F784B4}" srcOrd="2" destOrd="0" presId="urn:microsoft.com/office/officeart/2005/8/layout/radial1"/>
    <dgm:cxn modelId="{84BCAA66-2DE8-44CE-A235-F517DF0D70A1}" type="presParOf" srcId="{D289C422-5A4A-491B-8C55-0173656FC6E4}" destId="{00D2D2B0-76CD-43D0-B016-47B1841DFB85}" srcOrd="3" destOrd="0" presId="urn:microsoft.com/office/officeart/2005/8/layout/radial1"/>
    <dgm:cxn modelId="{A0C88B52-5F4C-40EC-9B87-33331672BAFE}" type="presParOf" srcId="{00D2D2B0-76CD-43D0-B016-47B1841DFB85}" destId="{3321DA17-A11F-401A-AAAE-B9432D21ED63}" srcOrd="0" destOrd="0" presId="urn:microsoft.com/office/officeart/2005/8/layout/radial1"/>
    <dgm:cxn modelId="{129D5CD3-3E9B-40EC-89F1-92B772F0EEFF}" type="presParOf" srcId="{D289C422-5A4A-491B-8C55-0173656FC6E4}" destId="{53729D4C-06C0-4158-B5A7-3D416B78F658}" srcOrd="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D8D864-030F-4550-8D82-68E970C47F9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CA"/>
        </a:p>
      </dgm:t>
    </dgm:pt>
    <dgm:pt modelId="{F08C62D4-AC8D-4C35-A6A1-96FDF4DF971F}">
      <dgm:prSet phldrT="[Text]" custT="1"/>
      <dgm:spPr>
        <a:solidFill>
          <a:schemeClr val="accent1">
            <a:lumMod val="20000"/>
            <a:lumOff val="80000"/>
          </a:schemeClr>
        </a:solidFill>
        <a:ln>
          <a:solidFill>
            <a:schemeClr val="accent1"/>
          </a:solidFill>
        </a:ln>
      </dgm:spPr>
      <dgm:t>
        <a:bodyPr/>
        <a:lstStyle/>
        <a:p>
          <a:r>
            <a:rPr lang="en-CA" sz="2000" b="1" dirty="0">
              <a:solidFill>
                <a:schemeClr val="tx1"/>
              </a:solidFill>
            </a:rPr>
            <a:t>System characteristics</a:t>
          </a:r>
        </a:p>
      </dgm:t>
    </dgm:pt>
    <dgm:pt modelId="{90B00CB8-2540-4607-AE69-EA5D9215501F}" type="parTrans" cxnId="{52AC5D05-514A-4081-9506-0D4851249FDA}">
      <dgm:prSet/>
      <dgm:spPr/>
      <dgm:t>
        <a:bodyPr/>
        <a:lstStyle/>
        <a:p>
          <a:endParaRPr lang="en-CA"/>
        </a:p>
      </dgm:t>
    </dgm:pt>
    <dgm:pt modelId="{2DE21B72-984D-4215-9F9F-70D59A5F0038}" type="sibTrans" cxnId="{52AC5D05-514A-4081-9506-0D4851249FDA}">
      <dgm:prSet/>
      <dgm:spPr/>
      <dgm:t>
        <a:bodyPr/>
        <a:lstStyle/>
        <a:p>
          <a:endParaRPr lang="en-CA"/>
        </a:p>
      </dgm:t>
    </dgm:pt>
    <dgm:pt modelId="{26BC939B-AB98-423A-9DB7-04C36BE5295B}">
      <dgm:prSet phldrT="[Text]" custT="1"/>
      <dgm:spPr>
        <a:solidFill>
          <a:schemeClr val="accent1">
            <a:lumMod val="20000"/>
            <a:lumOff val="80000"/>
          </a:schemeClr>
        </a:solidFill>
        <a:ln>
          <a:solidFill>
            <a:schemeClr val="accent1">
              <a:lumMod val="20000"/>
              <a:lumOff val="80000"/>
            </a:schemeClr>
          </a:solidFill>
        </a:ln>
      </dgm:spPr>
      <dgm:t>
        <a:bodyPr/>
        <a:lstStyle/>
        <a:p>
          <a:r>
            <a:rPr lang="en-CA" sz="1600" b="0" dirty="0">
              <a:solidFill>
                <a:schemeClr val="tx1"/>
              </a:solidFill>
            </a:rPr>
            <a:t>Laundering</a:t>
          </a:r>
          <a:r>
            <a:rPr lang="en-CA" sz="1600" b="0" baseline="0" dirty="0">
              <a:solidFill>
                <a:schemeClr val="tx1"/>
              </a:solidFill>
            </a:rPr>
            <a:t> issues</a:t>
          </a:r>
          <a:endParaRPr lang="en-CA" sz="1600" b="0" dirty="0">
            <a:solidFill>
              <a:schemeClr val="tx1"/>
            </a:solidFill>
          </a:endParaRPr>
        </a:p>
      </dgm:t>
    </dgm:pt>
    <dgm:pt modelId="{185AA91C-F97D-4BEF-B544-6D7F84176A4C}" type="parTrans" cxnId="{849D80B7-95BD-4917-8BE4-B8BA3037B9D4}">
      <dgm:prSet/>
      <dgm:spPr/>
      <dgm:t>
        <a:bodyPr/>
        <a:lstStyle/>
        <a:p>
          <a:endParaRPr lang="en-CA"/>
        </a:p>
      </dgm:t>
    </dgm:pt>
    <dgm:pt modelId="{7B6ABAF7-7029-4001-9DAC-AE9E41C344DD}" type="sibTrans" cxnId="{849D80B7-95BD-4917-8BE4-B8BA3037B9D4}">
      <dgm:prSet/>
      <dgm:spPr/>
      <dgm:t>
        <a:bodyPr/>
        <a:lstStyle/>
        <a:p>
          <a:endParaRPr lang="en-CA"/>
        </a:p>
      </dgm:t>
    </dgm:pt>
    <dgm:pt modelId="{4F3C562C-3883-4752-A336-361411AAA63B}">
      <dgm:prSet phldrT="[Text]" custT="1"/>
      <dgm:spPr>
        <a:solidFill>
          <a:schemeClr val="accent1">
            <a:lumMod val="20000"/>
            <a:lumOff val="80000"/>
          </a:schemeClr>
        </a:solidFill>
      </dgm:spPr>
      <dgm:t>
        <a:bodyPr/>
        <a:lstStyle/>
        <a:p>
          <a:r>
            <a:rPr lang="en-CA" sz="1600" b="0" dirty="0">
              <a:solidFill>
                <a:schemeClr val="tx1"/>
              </a:solidFill>
            </a:rPr>
            <a:t>Insufficient staffing</a:t>
          </a:r>
        </a:p>
      </dgm:t>
    </dgm:pt>
    <dgm:pt modelId="{73EC3CC0-EB44-4D18-A03F-AB35B2736210}" type="parTrans" cxnId="{ED7425B7-D087-4BFF-8B33-7143A739C5E9}">
      <dgm:prSet/>
      <dgm:spPr/>
      <dgm:t>
        <a:bodyPr/>
        <a:lstStyle/>
        <a:p>
          <a:endParaRPr lang="en-CA"/>
        </a:p>
      </dgm:t>
    </dgm:pt>
    <dgm:pt modelId="{2D54D610-481B-4494-80D1-2F25AD434A4E}" type="sibTrans" cxnId="{ED7425B7-D087-4BFF-8B33-7143A739C5E9}">
      <dgm:prSet/>
      <dgm:spPr/>
      <dgm:t>
        <a:bodyPr/>
        <a:lstStyle/>
        <a:p>
          <a:endParaRPr lang="en-CA"/>
        </a:p>
      </dgm:t>
    </dgm:pt>
    <dgm:pt modelId="{E52EB3F9-8D18-4075-AF2B-293C083E2721}">
      <dgm:prSet phldrT="[Text]" custT="1"/>
      <dgm:spPr>
        <a:solidFill>
          <a:schemeClr val="accent1">
            <a:lumMod val="20000"/>
            <a:lumOff val="80000"/>
          </a:schemeClr>
        </a:solidFill>
      </dgm:spPr>
      <dgm:t>
        <a:bodyPr/>
        <a:lstStyle/>
        <a:p>
          <a:r>
            <a:rPr lang="en-CA" sz="1600" dirty="0">
              <a:solidFill>
                <a:schemeClr val="tx1"/>
              </a:solidFill>
            </a:rPr>
            <a:t>Communication</a:t>
          </a:r>
          <a:r>
            <a:rPr lang="en-CA" sz="1600" baseline="0" dirty="0">
              <a:solidFill>
                <a:schemeClr val="tx1"/>
              </a:solidFill>
            </a:rPr>
            <a:t> breakdown</a:t>
          </a:r>
          <a:endParaRPr lang="en-CA" sz="1600" dirty="0">
            <a:solidFill>
              <a:schemeClr val="tx1"/>
            </a:solidFill>
          </a:endParaRPr>
        </a:p>
      </dgm:t>
    </dgm:pt>
    <dgm:pt modelId="{FB5F2F6C-1AB4-4C26-A52A-9E2FF43F01BB}" type="parTrans" cxnId="{CFBD28BA-BA68-4DFD-9E59-FB57D1E24869}">
      <dgm:prSet/>
      <dgm:spPr/>
      <dgm:t>
        <a:bodyPr/>
        <a:lstStyle/>
        <a:p>
          <a:endParaRPr lang="en-CA"/>
        </a:p>
      </dgm:t>
    </dgm:pt>
    <dgm:pt modelId="{ED9EC04E-C7FA-4CEB-8FA0-278E60AFD881}" type="sibTrans" cxnId="{CFBD28BA-BA68-4DFD-9E59-FB57D1E24869}">
      <dgm:prSet/>
      <dgm:spPr/>
      <dgm:t>
        <a:bodyPr/>
        <a:lstStyle/>
        <a:p>
          <a:endParaRPr lang="en-CA"/>
        </a:p>
      </dgm:t>
    </dgm:pt>
    <dgm:pt modelId="{D700D760-ACA4-48EA-B131-DEB7B8EA6734}">
      <dgm:prSet phldrT="[Text]" custT="1"/>
      <dgm:spPr>
        <a:solidFill>
          <a:schemeClr val="accent1">
            <a:lumMod val="20000"/>
            <a:lumOff val="80000"/>
          </a:schemeClr>
        </a:solidFill>
        <a:ln>
          <a:solidFill>
            <a:schemeClr val="accent1">
              <a:lumMod val="20000"/>
              <a:lumOff val="80000"/>
            </a:schemeClr>
          </a:solidFill>
        </a:ln>
      </dgm:spPr>
      <dgm:t>
        <a:bodyPr/>
        <a:lstStyle/>
        <a:p>
          <a:r>
            <a:rPr lang="en-CA" sz="1600" dirty="0">
              <a:solidFill>
                <a:schemeClr val="tx1"/>
              </a:solidFill>
            </a:rPr>
            <a:t>High</a:t>
          </a:r>
          <a:r>
            <a:rPr lang="en-CA" sz="1600" baseline="0" dirty="0">
              <a:solidFill>
                <a:schemeClr val="tx1"/>
              </a:solidFill>
            </a:rPr>
            <a:t> leadership turnover</a:t>
          </a:r>
          <a:endParaRPr lang="en-CA" sz="1600" dirty="0">
            <a:solidFill>
              <a:schemeClr val="tx1"/>
            </a:solidFill>
          </a:endParaRPr>
        </a:p>
      </dgm:t>
    </dgm:pt>
    <dgm:pt modelId="{4D16142E-FD77-433C-8414-8D4BF639C537}" type="parTrans" cxnId="{66F75E92-9C22-419D-9C3B-5E1B0F11577F}">
      <dgm:prSet/>
      <dgm:spPr/>
      <dgm:t>
        <a:bodyPr/>
        <a:lstStyle/>
        <a:p>
          <a:endParaRPr lang="en-CA"/>
        </a:p>
      </dgm:t>
    </dgm:pt>
    <dgm:pt modelId="{CA991FBD-F219-468E-9932-3B4B34276924}" type="sibTrans" cxnId="{66F75E92-9C22-419D-9C3B-5E1B0F11577F}">
      <dgm:prSet/>
      <dgm:spPr/>
      <dgm:t>
        <a:bodyPr/>
        <a:lstStyle/>
        <a:p>
          <a:endParaRPr lang="en-CA"/>
        </a:p>
      </dgm:t>
    </dgm:pt>
    <dgm:pt modelId="{D289C422-5A4A-491B-8C55-0173656FC6E4}" type="pres">
      <dgm:prSet presAssocID="{70D8D864-030F-4550-8D82-68E970C47F92}" presName="cycle" presStyleCnt="0">
        <dgm:presLayoutVars>
          <dgm:chMax val="1"/>
          <dgm:dir/>
          <dgm:animLvl val="ctr"/>
          <dgm:resizeHandles val="exact"/>
        </dgm:presLayoutVars>
      </dgm:prSet>
      <dgm:spPr/>
    </dgm:pt>
    <dgm:pt modelId="{9624FDC7-5331-49A6-8EDF-E42B0A57C27B}" type="pres">
      <dgm:prSet presAssocID="{F08C62D4-AC8D-4C35-A6A1-96FDF4DF971F}" presName="centerShape" presStyleLbl="node0" presStyleIdx="0" presStyleCnt="1" custScaleX="179830" custScaleY="143512"/>
      <dgm:spPr/>
    </dgm:pt>
    <dgm:pt modelId="{FA4771A7-336A-4136-856C-5BA3CD15892C}" type="pres">
      <dgm:prSet presAssocID="{185AA91C-F97D-4BEF-B544-6D7F84176A4C}" presName="Name9" presStyleLbl="parChTrans1D2" presStyleIdx="0" presStyleCnt="4"/>
      <dgm:spPr/>
    </dgm:pt>
    <dgm:pt modelId="{DC5A6564-7523-4469-961A-75B3E0D81A1F}" type="pres">
      <dgm:prSet presAssocID="{185AA91C-F97D-4BEF-B544-6D7F84176A4C}" presName="connTx" presStyleLbl="parChTrans1D2" presStyleIdx="0" presStyleCnt="4"/>
      <dgm:spPr/>
    </dgm:pt>
    <dgm:pt modelId="{064886DE-D07B-4CD8-8E0D-3E23E4F784B4}" type="pres">
      <dgm:prSet presAssocID="{26BC939B-AB98-423A-9DB7-04C36BE5295B}" presName="node" presStyleLbl="node1" presStyleIdx="0" presStyleCnt="4" custScaleX="142949" custScaleY="103677" custRadScaleRad="115159" custRadScaleInc="-401">
        <dgm:presLayoutVars>
          <dgm:bulletEnabled val="1"/>
        </dgm:presLayoutVars>
      </dgm:prSet>
      <dgm:spPr/>
    </dgm:pt>
    <dgm:pt modelId="{00D2D2B0-76CD-43D0-B016-47B1841DFB85}" type="pres">
      <dgm:prSet presAssocID="{73EC3CC0-EB44-4D18-A03F-AB35B2736210}" presName="Name9" presStyleLbl="parChTrans1D2" presStyleIdx="1" presStyleCnt="4"/>
      <dgm:spPr/>
    </dgm:pt>
    <dgm:pt modelId="{3321DA17-A11F-401A-AAAE-B9432D21ED63}" type="pres">
      <dgm:prSet presAssocID="{73EC3CC0-EB44-4D18-A03F-AB35B2736210}" presName="connTx" presStyleLbl="parChTrans1D2" presStyleIdx="1" presStyleCnt="4"/>
      <dgm:spPr/>
    </dgm:pt>
    <dgm:pt modelId="{53729D4C-06C0-4158-B5A7-3D416B78F658}" type="pres">
      <dgm:prSet presAssocID="{4F3C562C-3883-4752-A336-361411AAA63B}" presName="node" presStyleLbl="node1" presStyleIdx="1" presStyleCnt="4" custScaleX="129781" custScaleY="97938" custRadScaleRad="139710" custRadScaleInc="-1540">
        <dgm:presLayoutVars>
          <dgm:bulletEnabled val="1"/>
        </dgm:presLayoutVars>
      </dgm:prSet>
      <dgm:spPr/>
    </dgm:pt>
    <dgm:pt modelId="{9B9012C5-B7A3-4971-A6E8-16C72EFF05F5}" type="pres">
      <dgm:prSet presAssocID="{FB5F2F6C-1AB4-4C26-A52A-9E2FF43F01BB}" presName="Name9" presStyleLbl="parChTrans1D2" presStyleIdx="2" presStyleCnt="4"/>
      <dgm:spPr/>
    </dgm:pt>
    <dgm:pt modelId="{09814BD6-E816-4590-BC34-28B1939B5D36}" type="pres">
      <dgm:prSet presAssocID="{FB5F2F6C-1AB4-4C26-A52A-9E2FF43F01BB}" presName="connTx" presStyleLbl="parChTrans1D2" presStyleIdx="2" presStyleCnt="4"/>
      <dgm:spPr/>
    </dgm:pt>
    <dgm:pt modelId="{8D8DA56A-3D9B-419D-AA1A-BC35E88161AA}" type="pres">
      <dgm:prSet presAssocID="{E52EB3F9-8D18-4075-AF2B-293C083E2721}" presName="node" presStyleLbl="node1" presStyleIdx="2" presStyleCnt="4" custScaleX="146020" custScaleY="109995" custRadScaleRad="113539" custRadScaleInc="-660">
        <dgm:presLayoutVars>
          <dgm:bulletEnabled val="1"/>
        </dgm:presLayoutVars>
      </dgm:prSet>
      <dgm:spPr/>
    </dgm:pt>
    <dgm:pt modelId="{3A646794-37A2-42A5-8077-B09FFF2A94E7}" type="pres">
      <dgm:prSet presAssocID="{4D16142E-FD77-433C-8414-8D4BF639C537}" presName="Name9" presStyleLbl="parChTrans1D2" presStyleIdx="3" presStyleCnt="4"/>
      <dgm:spPr/>
    </dgm:pt>
    <dgm:pt modelId="{663AEF1B-4E83-4159-80FB-59834B158185}" type="pres">
      <dgm:prSet presAssocID="{4D16142E-FD77-433C-8414-8D4BF639C537}" presName="connTx" presStyleLbl="parChTrans1D2" presStyleIdx="3" presStyleCnt="4"/>
      <dgm:spPr/>
    </dgm:pt>
    <dgm:pt modelId="{B80E04C8-4AA1-49C1-AF7F-86BA610B16AB}" type="pres">
      <dgm:prSet presAssocID="{D700D760-ACA4-48EA-B131-DEB7B8EA6734}" presName="node" presStyleLbl="node1" presStyleIdx="3" presStyleCnt="4" custScaleX="122227" custScaleY="99534" custRadScaleRad="131616" custRadScaleInc="1090">
        <dgm:presLayoutVars>
          <dgm:bulletEnabled val="1"/>
        </dgm:presLayoutVars>
      </dgm:prSet>
      <dgm:spPr/>
    </dgm:pt>
  </dgm:ptLst>
  <dgm:cxnLst>
    <dgm:cxn modelId="{C2235C04-E6D1-4AD0-880E-A3DDF3168AC9}" type="presOf" srcId="{D700D760-ACA4-48EA-B131-DEB7B8EA6734}" destId="{B80E04C8-4AA1-49C1-AF7F-86BA610B16AB}" srcOrd="0" destOrd="0" presId="urn:microsoft.com/office/officeart/2005/8/layout/radial1"/>
    <dgm:cxn modelId="{52AC5D05-514A-4081-9506-0D4851249FDA}" srcId="{70D8D864-030F-4550-8D82-68E970C47F92}" destId="{F08C62D4-AC8D-4C35-A6A1-96FDF4DF971F}" srcOrd="0" destOrd="0" parTransId="{90B00CB8-2540-4607-AE69-EA5D9215501F}" sibTransId="{2DE21B72-984D-4215-9F9F-70D59A5F0038}"/>
    <dgm:cxn modelId="{3461C71B-F0A4-4AFA-9877-B1C315A09739}" type="presOf" srcId="{FB5F2F6C-1AB4-4C26-A52A-9E2FF43F01BB}" destId="{09814BD6-E816-4590-BC34-28B1939B5D36}" srcOrd="1" destOrd="0" presId="urn:microsoft.com/office/officeart/2005/8/layout/radial1"/>
    <dgm:cxn modelId="{9E1F5027-74F8-42DB-9E60-944CF489A3E6}" type="presOf" srcId="{4F3C562C-3883-4752-A336-361411AAA63B}" destId="{53729D4C-06C0-4158-B5A7-3D416B78F658}" srcOrd="0" destOrd="0" presId="urn:microsoft.com/office/officeart/2005/8/layout/radial1"/>
    <dgm:cxn modelId="{BDBD5437-0C03-41E9-B8EF-06BA380A427C}" type="presOf" srcId="{4D16142E-FD77-433C-8414-8D4BF639C537}" destId="{3A646794-37A2-42A5-8077-B09FFF2A94E7}" srcOrd="0" destOrd="0" presId="urn:microsoft.com/office/officeart/2005/8/layout/radial1"/>
    <dgm:cxn modelId="{2F27475F-6722-47D0-89E1-F4D9EFFB52B7}" type="presOf" srcId="{26BC939B-AB98-423A-9DB7-04C36BE5295B}" destId="{064886DE-D07B-4CD8-8E0D-3E23E4F784B4}" srcOrd="0" destOrd="0" presId="urn:microsoft.com/office/officeart/2005/8/layout/radial1"/>
    <dgm:cxn modelId="{BE175744-9FDB-4524-8968-8043048B8084}" type="presOf" srcId="{FB5F2F6C-1AB4-4C26-A52A-9E2FF43F01BB}" destId="{9B9012C5-B7A3-4971-A6E8-16C72EFF05F5}" srcOrd="0" destOrd="0" presId="urn:microsoft.com/office/officeart/2005/8/layout/radial1"/>
    <dgm:cxn modelId="{38E04971-C192-4FB2-B293-A09D96934FB6}" type="presOf" srcId="{185AA91C-F97D-4BEF-B544-6D7F84176A4C}" destId="{FA4771A7-336A-4136-856C-5BA3CD15892C}" srcOrd="0" destOrd="0" presId="urn:microsoft.com/office/officeart/2005/8/layout/radial1"/>
    <dgm:cxn modelId="{BBB5F253-2ACE-4CFC-9F50-F92CED3838D2}" type="presOf" srcId="{73EC3CC0-EB44-4D18-A03F-AB35B2736210}" destId="{00D2D2B0-76CD-43D0-B016-47B1841DFB85}" srcOrd="0" destOrd="0" presId="urn:microsoft.com/office/officeart/2005/8/layout/radial1"/>
    <dgm:cxn modelId="{051CCD76-CD10-4435-AAB7-8CC98A78C751}" type="presOf" srcId="{F08C62D4-AC8D-4C35-A6A1-96FDF4DF971F}" destId="{9624FDC7-5331-49A6-8EDF-E42B0A57C27B}" srcOrd="0" destOrd="0" presId="urn:microsoft.com/office/officeart/2005/8/layout/radial1"/>
    <dgm:cxn modelId="{814A318D-C486-48AB-96C2-25B8BC9F5D93}" type="presOf" srcId="{70D8D864-030F-4550-8D82-68E970C47F92}" destId="{D289C422-5A4A-491B-8C55-0173656FC6E4}" srcOrd="0" destOrd="0" presId="urn:microsoft.com/office/officeart/2005/8/layout/radial1"/>
    <dgm:cxn modelId="{66F75E92-9C22-419D-9C3B-5E1B0F11577F}" srcId="{F08C62D4-AC8D-4C35-A6A1-96FDF4DF971F}" destId="{D700D760-ACA4-48EA-B131-DEB7B8EA6734}" srcOrd="3" destOrd="0" parTransId="{4D16142E-FD77-433C-8414-8D4BF639C537}" sibTransId="{CA991FBD-F219-468E-9932-3B4B34276924}"/>
    <dgm:cxn modelId="{11E92D9B-FBDE-4158-812B-B0570EF1735B}" type="presOf" srcId="{73EC3CC0-EB44-4D18-A03F-AB35B2736210}" destId="{3321DA17-A11F-401A-AAAE-B9432D21ED63}" srcOrd="1" destOrd="0" presId="urn:microsoft.com/office/officeart/2005/8/layout/radial1"/>
    <dgm:cxn modelId="{F0BC22A1-B005-4A99-BD5A-B5E81204637C}" type="presOf" srcId="{4D16142E-FD77-433C-8414-8D4BF639C537}" destId="{663AEF1B-4E83-4159-80FB-59834B158185}" srcOrd="1" destOrd="0" presId="urn:microsoft.com/office/officeart/2005/8/layout/radial1"/>
    <dgm:cxn modelId="{FB3354A1-25A2-459D-85F0-AB9305AE030B}" type="presOf" srcId="{E52EB3F9-8D18-4075-AF2B-293C083E2721}" destId="{8D8DA56A-3D9B-419D-AA1A-BC35E88161AA}" srcOrd="0" destOrd="0" presId="urn:microsoft.com/office/officeart/2005/8/layout/radial1"/>
    <dgm:cxn modelId="{6D2AFCA4-FCEB-4A97-BADB-03E31339AF77}" type="presOf" srcId="{185AA91C-F97D-4BEF-B544-6D7F84176A4C}" destId="{DC5A6564-7523-4469-961A-75B3E0D81A1F}" srcOrd="1" destOrd="0" presId="urn:microsoft.com/office/officeart/2005/8/layout/radial1"/>
    <dgm:cxn modelId="{ED7425B7-D087-4BFF-8B33-7143A739C5E9}" srcId="{F08C62D4-AC8D-4C35-A6A1-96FDF4DF971F}" destId="{4F3C562C-3883-4752-A336-361411AAA63B}" srcOrd="1" destOrd="0" parTransId="{73EC3CC0-EB44-4D18-A03F-AB35B2736210}" sibTransId="{2D54D610-481B-4494-80D1-2F25AD434A4E}"/>
    <dgm:cxn modelId="{849D80B7-95BD-4917-8BE4-B8BA3037B9D4}" srcId="{F08C62D4-AC8D-4C35-A6A1-96FDF4DF971F}" destId="{26BC939B-AB98-423A-9DB7-04C36BE5295B}" srcOrd="0" destOrd="0" parTransId="{185AA91C-F97D-4BEF-B544-6D7F84176A4C}" sibTransId="{7B6ABAF7-7029-4001-9DAC-AE9E41C344DD}"/>
    <dgm:cxn modelId="{CFBD28BA-BA68-4DFD-9E59-FB57D1E24869}" srcId="{F08C62D4-AC8D-4C35-A6A1-96FDF4DF971F}" destId="{E52EB3F9-8D18-4075-AF2B-293C083E2721}" srcOrd="2" destOrd="0" parTransId="{FB5F2F6C-1AB4-4C26-A52A-9E2FF43F01BB}" sibTransId="{ED9EC04E-C7FA-4CEB-8FA0-278E60AFD881}"/>
    <dgm:cxn modelId="{5011D4DC-091B-4CCD-961A-9299F8D18BDA}" type="presParOf" srcId="{D289C422-5A4A-491B-8C55-0173656FC6E4}" destId="{9624FDC7-5331-49A6-8EDF-E42B0A57C27B}" srcOrd="0" destOrd="0" presId="urn:microsoft.com/office/officeart/2005/8/layout/radial1"/>
    <dgm:cxn modelId="{4F2C5CF2-F653-4A44-A9DD-06DB7F5BEA01}" type="presParOf" srcId="{D289C422-5A4A-491B-8C55-0173656FC6E4}" destId="{FA4771A7-336A-4136-856C-5BA3CD15892C}" srcOrd="1" destOrd="0" presId="urn:microsoft.com/office/officeart/2005/8/layout/radial1"/>
    <dgm:cxn modelId="{64AAE868-94E6-44F5-8F8E-A7A295380371}" type="presParOf" srcId="{FA4771A7-336A-4136-856C-5BA3CD15892C}" destId="{DC5A6564-7523-4469-961A-75B3E0D81A1F}" srcOrd="0" destOrd="0" presId="urn:microsoft.com/office/officeart/2005/8/layout/radial1"/>
    <dgm:cxn modelId="{985CD656-A492-4E41-A451-9B06B54A9E65}" type="presParOf" srcId="{D289C422-5A4A-491B-8C55-0173656FC6E4}" destId="{064886DE-D07B-4CD8-8E0D-3E23E4F784B4}" srcOrd="2" destOrd="0" presId="urn:microsoft.com/office/officeart/2005/8/layout/radial1"/>
    <dgm:cxn modelId="{84BCAA66-2DE8-44CE-A235-F517DF0D70A1}" type="presParOf" srcId="{D289C422-5A4A-491B-8C55-0173656FC6E4}" destId="{00D2D2B0-76CD-43D0-B016-47B1841DFB85}" srcOrd="3" destOrd="0" presId="urn:microsoft.com/office/officeart/2005/8/layout/radial1"/>
    <dgm:cxn modelId="{A0C88B52-5F4C-40EC-9B87-33331672BAFE}" type="presParOf" srcId="{00D2D2B0-76CD-43D0-B016-47B1841DFB85}" destId="{3321DA17-A11F-401A-AAAE-B9432D21ED63}" srcOrd="0" destOrd="0" presId="urn:microsoft.com/office/officeart/2005/8/layout/radial1"/>
    <dgm:cxn modelId="{129D5CD3-3E9B-40EC-89F1-92B772F0EEFF}" type="presParOf" srcId="{D289C422-5A4A-491B-8C55-0173656FC6E4}" destId="{53729D4C-06C0-4158-B5A7-3D416B78F658}" srcOrd="4" destOrd="0" presId="urn:microsoft.com/office/officeart/2005/8/layout/radial1"/>
    <dgm:cxn modelId="{43954BE9-4905-42BE-8E83-0DB6E157CFF6}" type="presParOf" srcId="{D289C422-5A4A-491B-8C55-0173656FC6E4}" destId="{9B9012C5-B7A3-4971-A6E8-16C72EFF05F5}" srcOrd="5" destOrd="0" presId="urn:microsoft.com/office/officeart/2005/8/layout/radial1"/>
    <dgm:cxn modelId="{C6FD0DC7-AA02-47E9-B41F-0337C495B1E4}" type="presParOf" srcId="{9B9012C5-B7A3-4971-A6E8-16C72EFF05F5}" destId="{09814BD6-E816-4590-BC34-28B1939B5D36}" srcOrd="0" destOrd="0" presId="urn:microsoft.com/office/officeart/2005/8/layout/radial1"/>
    <dgm:cxn modelId="{8C9DAAF8-3AAB-4AAB-8857-D23CFAE09AF8}" type="presParOf" srcId="{D289C422-5A4A-491B-8C55-0173656FC6E4}" destId="{8D8DA56A-3D9B-419D-AA1A-BC35E88161AA}" srcOrd="6" destOrd="0" presId="urn:microsoft.com/office/officeart/2005/8/layout/radial1"/>
    <dgm:cxn modelId="{997B2DFE-E0B3-4B91-B209-D3BD985F44EE}" type="presParOf" srcId="{D289C422-5A4A-491B-8C55-0173656FC6E4}" destId="{3A646794-37A2-42A5-8077-B09FFF2A94E7}" srcOrd="7" destOrd="0" presId="urn:microsoft.com/office/officeart/2005/8/layout/radial1"/>
    <dgm:cxn modelId="{E881A932-9D9F-4305-893E-B22F2EC12EDA}" type="presParOf" srcId="{3A646794-37A2-42A5-8077-B09FFF2A94E7}" destId="{663AEF1B-4E83-4159-80FB-59834B158185}" srcOrd="0" destOrd="0" presId="urn:microsoft.com/office/officeart/2005/8/layout/radial1"/>
    <dgm:cxn modelId="{BC9DC6BC-1A55-4187-BD7B-BB2D26CECFC7}" type="presParOf" srcId="{D289C422-5A4A-491B-8C55-0173656FC6E4}" destId="{B80E04C8-4AA1-49C1-AF7F-86BA610B16AB}"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D8D864-030F-4550-8D82-68E970C47F9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CA"/>
        </a:p>
      </dgm:t>
    </dgm:pt>
    <dgm:pt modelId="{F08C62D4-AC8D-4C35-A6A1-96FDF4DF971F}">
      <dgm:prSet phldrT="[Text]" custT="1"/>
      <dgm:spPr>
        <a:solidFill>
          <a:schemeClr val="accent1">
            <a:lumMod val="20000"/>
            <a:lumOff val="80000"/>
          </a:schemeClr>
        </a:solidFill>
        <a:ln>
          <a:solidFill>
            <a:schemeClr val="accent1"/>
          </a:solidFill>
        </a:ln>
      </dgm:spPr>
      <dgm:t>
        <a:bodyPr/>
        <a:lstStyle/>
        <a:p>
          <a:r>
            <a:rPr lang="en-CA" sz="2400" b="1" dirty="0">
              <a:solidFill>
                <a:schemeClr val="tx1"/>
              </a:solidFill>
            </a:rPr>
            <a:t>Staff</a:t>
          </a:r>
          <a:r>
            <a:rPr lang="en-CA" sz="2400" b="1" baseline="0" dirty="0">
              <a:solidFill>
                <a:schemeClr val="tx1"/>
              </a:solidFill>
            </a:rPr>
            <a:t> characteristics</a:t>
          </a:r>
          <a:endParaRPr lang="en-CA" sz="2400" b="1" dirty="0">
            <a:solidFill>
              <a:schemeClr val="tx1"/>
            </a:solidFill>
          </a:endParaRPr>
        </a:p>
      </dgm:t>
    </dgm:pt>
    <dgm:pt modelId="{90B00CB8-2540-4607-AE69-EA5D9215501F}" type="parTrans" cxnId="{52AC5D05-514A-4081-9506-0D4851249FDA}">
      <dgm:prSet/>
      <dgm:spPr/>
      <dgm:t>
        <a:bodyPr/>
        <a:lstStyle/>
        <a:p>
          <a:endParaRPr lang="en-CA"/>
        </a:p>
      </dgm:t>
    </dgm:pt>
    <dgm:pt modelId="{2DE21B72-984D-4215-9F9F-70D59A5F0038}" type="sibTrans" cxnId="{52AC5D05-514A-4081-9506-0D4851249FDA}">
      <dgm:prSet/>
      <dgm:spPr/>
      <dgm:t>
        <a:bodyPr/>
        <a:lstStyle/>
        <a:p>
          <a:endParaRPr lang="en-CA"/>
        </a:p>
      </dgm:t>
    </dgm:pt>
    <dgm:pt modelId="{26BC939B-AB98-423A-9DB7-04C36BE5295B}">
      <dgm:prSet phldrT="[Text]" custT="1"/>
      <dgm:spPr>
        <a:solidFill>
          <a:schemeClr val="accent1">
            <a:lumMod val="20000"/>
            <a:lumOff val="80000"/>
          </a:schemeClr>
        </a:solidFill>
        <a:ln>
          <a:solidFill>
            <a:schemeClr val="accent1">
              <a:lumMod val="20000"/>
              <a:lumOff val="80000"/>
            </a:schemeClr>
          </a:solidFill>
        </a:ln>
      </dgm:spPr>
      <dgm:t>
        <a:bodyPr/>
        <a:lstStyle/>
        <a:p>
          <a:r>
            <a:rPr lang="en-CA" sz="1800" b="0" dirty="0">
              <a:solidFill>
                <a:schemeClr val="tx1"/>
              </a:solidFill>
            </a:rPr>
            <a:t>Clash</a:t>
          </a:r>
          <a:r>
            <a:rPr lang="en-CA" sz="1800" b="0" baseline="0" dirty="0">
              <a:solidFill>
                <a:schemeClr val="tx1"/>
              </a:solidFill>
            </a:rPr>
            <a:t> with residents rights to autonomy</a:t>
          </a:r>
          <a:endParaRPr lang="en-CA" sz="1800" b="0" dirty="0">
            <a:solidFill>
              <a:schemeClr val="tx1"/>
            </a:solidFill>
          </a:endParaRPr>
        </a:p>
      </dgm:t>
    </dgm:pt>
    <dgm:pt modelId="{185AA91C-F97D-4BEF-B544-6D7F84176A4C}" type="parTrans" cxnId="{849D80B7-95BD-4917-8BE4-B8BA3037B9D4}">
      <dgm:prSet/>
      <dgm:spPr/>
      <dgm:t>
        <a:bodyPr/>
        <a:lstStyle/>
        <a:p>
          <a:endParaRPr lang="en-CA"/>
        </a:p>
      </dgm:t>
    </dgm:pt>
    <dgm:pt modelId="{7B6ABAF7-7029-4001-9DAC-AE9E41C344DD}" type="sibTrans" cxnId="{849D80B7-95BD-4917-8BE4-B8BA3037B9D4}">
      <dgm:prSet/>
      <dgm:spPr/>
      <dgm:t>
        <a:bodyPr/>
        <a:lstStyle/>
        <a:p>
          <a:endParaRPr lang="en-CA"/>
        </a:p>
      </dgm:t>
    </dgm:pt>
    <dgm:pt modelId="{4F3C562C-3883-4752-A336-361411AAA63B}">
      <dgm:prSet phldrT="[Text]" custT="1"/>
      <dgm:spPr>
        <a:solidFill>
          <a:schemeClr val="accent1">
            <a:lumMod val="20000"/>
            <a:lumOff val="80000"/>
          </a:schemeClr>
        </a:solidFill>
      </dgm:spPr>
      <dgm:t>
        <a:bodyPr/>
        <a:lstStyle/>
        <a:p>
          <a:r>
            <a:rPr lang="en-CA" sz="1800" b="0" dirty="0">
              <a:solidFill>
                <a:schemeClr val="tx1"/>
              </a:solidFill>
            </a:rPr>
            <a:t>Negative perceptions</a:t>
          </a:r>
        </a:p>
      </dgm:t>
    </dgm:pt>
    <dgm:pt modelId="{73EC3CC0-EB44-4D18-A03F-AB35B2736210}" type="parTrans" cxnId="{ED7425B7-D087-4BFF-8B33-7143A739C5E9}">
      <dgm:prSet/>
      <dgm:spPr/>
      <dgm:t>
        <a:bodyPr/>
        <a:lstStyle/>
        <a:p>
          <a:endParaRPr lang="en-CA"/>
        </a:p>
      </dgm:t>
    </dgm:pt>
    <dgm:pt modelId="{2D54D610-481B-4494-80D1-2F25AD434A4E}" type="sibTrans" cxnId="{ED7425B7-D087-4BFF-8B33-7143A739C5E9}">
      <dgm:prSet/>
      <dgm:spPr/>
      <dgm:t>
        <a:bodyPr/>
        <a:lstStyle/>
        <a:p>
          <a:endParaRPr lang="en-CA"/>
        </a:p>
      </dgm:t>
    </dgm:pt>
    <dgm:pt modelId="{D289C422-5A4A-491B-8C55-0173656FC6E4}" type="pres">
      <dgm:prSet presAssocID="{70D8D864-030F-4550-8D82-68E970C47F92}" presName="cycle" presStyleCnt="0">
        <dgm:presLayoutVars>
          <dgm:chMax val="1"/>
          <dgm:dir/>
          <dgm:animLvl val="ctr"/>
          <dgm:resizeHandles val="exact"/>
        </dgm:presLayoutVars>
      </dgm:prSet>
      <dgm:spPr/>
    </dgm:pt>
    <dgm:pt modelId="{9624FDC7-5331-49A6-8EDF-E42B0A57C27B}" type="pres">
      <dgm:prSet presAssocID="{F08C62D4-AC8D-4C35-A6A1-96FDF4DF971F}" presName="centerShape" presStyleLbl="node0" presStyleIdx="0" presStyleCnt="1" custScaleX="221965" custScaleY="163762" custLinFactNeighborX="-5004" custLinFactNeighborY="-34789"/>
      <dgm:spPr/>
    </dgm:pt>
    <dgm:pt modelId="{FA4771A7-336A-4136-856C-5BA3CD15892C}" type="pres">
      <dgm:prSet presAssocID="{185AA91C-F97D-4BEF-B544-6D7F84176A4C}" presName="Name9" presStyleLbl="parChTrans1D2" presStyleIdx="0" presStyleCnt="2"/>
      <dgm:spPr/>
    </dgm:pt>
    <dgm:pt modelId="{DC5A6564-7523-4469-961A-75B3E0D81A1F}" type="pres">
      <dgm:prSet presAssocID="{185AA91C-F97D-4BEF-B544-6D7F84176A4C}" presName="connTx" presStyleLbl="parChTrans1D2" presStyleIdx="0" presStyleCnt="2"/>
      <dgm:spPr/>
    </dgm:pt>
    <dgm:pt modelId="{064886DE-D07B-4CD8-8E0D-3E23E4F784B4}" type="pres">
      <dgm:prSet presAssocID="{26BC939B-AB98-423A-9DB7-04C36BE5295B}" presName="node" presStyleLbl="node1" presStyleIdx="0" presStyleCnt="2" custScaleX="142949" custScaleY="103677" custRadScaleRad="136084" custRadScaleInc="131303">
        <dgm:presLayoutVars>
          <dgm:bulletEnabled val="1"/>
        </dgm:presLayoutVars>
      </dgm:prSet>
      <dgm:spPr/>
    </dgm:pt>
    <dgm:pt modelId="{00D2D2B0-76CD-43D0-B016-47B1841DFB85}" type="pres">
      <dgm:prSet presAssocID="{73EC3CC0-EB44-4D18-A03F-AB35B2736210}" presName="Name9" presStyleLbl="parChTrans1D2" presStyleIdx="1" presStyleCnt="2"/>
      <dgm:spPr/>
    </dgm:pt>
    <dgm:pt modelId="{3321DA17-A11F-401A-AAAE-B9432D21ED63}" type="pres">
      <dgm:prSet presAssocID="{73EC3CC0-EB44-4D18-A03F-AB35B2736210}" presName="connTx" presStyleLbl="parChTrans1D2" presStyleIdx="1" presStyleCnt="2"/>
      <dgm:spPr/>
    </dgm:pt>
    <dgm:pt modelId="{53729D4C-06C0-4158-B5A7-3D416B78F658}" type="pres">
      <dgm:prSet presAssocID="{4F3C562C-3883-4752-A336-361411AAA63B}" presName="node" presStyleLbl="node1" presStyleIdx="1" presStyleCnt="2" custScaleX="129781" custScaleY="97938" custRadScaleRad="141873" custRadScaleInc="70752">
        <dgm:presLayoutVars>
          <dgm:bulletEnabled val="1"/>
        </dgm:presLayoutVars>
      </dgm:prSet>
      <dgm:spPr/>
    </dgm:pt>
  </dgm:ptLst>
  <dgm:cxnLst>
    <dgm:cxn modelId="{52AC5D05-514A-4081-9506-0D4851249FDA}" srcId="{70D8D864-030F-4550-8D82-68E970C47F92}" destId="{F08C62D4-AC8D-4C35-A6A1-96FDF4DF971F}" srcOrd="0" destOrd="0" parTransId="{90B00CB8-2540-4607-AE69-EA5D9215501F}" sibTransId="{2DE21B72-984D-4215-9F9F-70D59A5F0038}"/>
    <dgm:cxn modelId="{9E1F5027-74F8-42DB-9E60-944CF489A3E6}" type="presOf" srcId="{4F3C562C-3883-4752-A336-361411AAA63B}" destId="{53729D4C-06C0-4158-B5A7-3D416B78F658}" srcOrd="0" destOrd="0" presId="urn:microsoft.com/office/officeart/2005/8/layout/radial1"/>
    <dgm:cxn modelId="{2F27475F-6722-47D0-89E1-F4D9EFFB52B7}" type="presOf" srcId="{26BC939B-AB98-423A-9DB7-04C36BE5295B}" destId="{064886DE-D07B-4CD8-8E0D-3E23E4F784B4}" srcOrd="0" destOrd="0" presId="urn:microsoft.com/office/officeart/2005/8/layout/radial1"/>
    <dgm:cxn modelId="{38E04971-C192-4FB2-B293-A09D96934FB6}" type="presOf" srcId="{185AA91C-F97D-4BEF-B544-6D7F84176A4C}" destId="{FA4771A7-336A-4136-856C-5BA3CD15892C}" srcOrd="0" destOrd="0" presId="urn:microsoft.com/office/officeart/2005/8/layout/radial1"/>
    <dgm:cxn modelId="{BBB5F253-2ACE-4CFC-9F50-F92CED3838D2}" type="presOf" srcId="{73EC3CC0-EB44-4D18-A03F-AB35B2736210}" destId="{00D2D2B0-76CD-43D0-B016-47B1841DFB85}" srcOrd="0" destOrd="0" presId="urn:microsoft.com/office/officeart/2005/8/layout/radial1"/>
    <dgm:cxn modelId="{051CCD76-CD10-4435-AAB7-8CC98A78C751}" type="presOf" srcId="{F08C62D4-AC8D-4C35-A6A1-96FDF4DF971F}" destId="{9624FDC7-5331-49A6-8EDF-E42B0A57C27B}" srcOrd="0" destOrd="0" presId="urn:microsoft.com/office/officeart/2005/8/layout/radial1"/>
    <dgm:cxn modelId="{814A318D-C486-48AB-96C2-25B8BC9F5D93}" type="presOf" srcId="{70D8D864-030F-4550-8D82-68E970C47F92}" destId="{D289C422-5A4A-491B-8C55-0173656FC6E4}" srcOrd="0" destOrd="0" presId="urn:microsoft.com/office/officeart/2005/8/layout/radial1"/>
    <dgm:cxn modelId="{11E92D9B-FBDE-4158-812B-B0570EF1735B}" type="presOf" srcId="{73EC3CC0-EB44-4D18-A03F-AB35B2736210}" destId="{3321DA17-A11F-401A-AAAE-B9432D21ED63}" srcOrd="1" destOrd="0" presId="urn:microsoft.com/office/officeart/2005/8/layout/radial1"/>
    <dgm:cxn modelId="{6D2AFCA4-FCEB-4A97-BADB-03E31339AF77}" type="presOf" srcId="{185AA91C-F97D-4BEF-B544-6D7F84176A4C}" destId="{DC5A6564-7523-4469-961A-75B3E0D81A1F}" srcOrd="1" destOrd="0" presId="urn:microsoft.com/office/officeart/2005/8/layout/radial1"/>
    <dgm:cxn modelId="{ED7425B7-D087-4BFF-8B33-7143A739C5E9}" srcId="{F08C62D4-AC8D-4C35-A6A1-96FDF4DF971F}" destId="{4F3C562C-3883-4752-A336-361411AAA63B}" srcOrd="1" destOrd="0" parTransId="{73EC3CC0-EB44-4D18-A03F-AB35B2736210}" sibTransId="{2D54D610-481B-4494-80D1-2F25AD434A4E}"/>
    <dgm:cxn modelId="{849D80B7-95BD-4917-8BE4-B8BA3037B9D4}" srcId="{F08C62D4-AC8D-4C35-A6A1-96FDF4DF971F}" destId="{26BC939B-AB98-423A-9DB7-04C36BE5295B}" srcOrd="0" destOrd="0" parTransId="{185AA91C-F97D-4BEF-B544-6D7F84176A4C}" sibTransId="{7B6ABAF7-7029-4001-9DAC-AE9E41C344DD}"/>
    <dgm:cxn modelId="{5011D4DC-091B-4CCD-961A-9299F8D18BDA}" type="presParOf" srcId="{D289C422-5A4A-491B-8C55-0173656FC6E4}" destId="{9624FDC7-5331-49A6-8EDF-E42B0A57C27B}" srcOrd="0" destOrd="0" presId="urn:microsoft.com/office/officeart/2005/8/layout/radial1"/>
    <dgm:cxn modelId="{4F2C5CF2-F653-4A44-A9DD-06DB7F5BEA01}" type="presParOf" srcId="{D289C422-5A4A-491B-8C55-0173656FC6E4}" destId="{FA4771A7-336A-4136-856C-5BA3CD15892C}" srcOrd="1" destOrd="0" presId="urn:microsoft.com/office/officeart/2005/8/layout/radial1"/>
    <dgm:cxn modelId="{64AAE868-94E6-44F5-8F8E-A7A295380371}" type="presParOf" srcId="{FA4771A7-336A-4136-856C-5BA3CD15892C}" destId="{DC5A6564-7523-4469-961A-75B3E0D81A1F}" srcOrd="0" destOrd="0" presId="urn:microsoft.com/office/officeart/2005/8/layout/radial1"/>
    <dgm:cxn modelId="{985CD656-A492-4E41-A451-9B06B54A9E65}" type="presParOf" srcId="{D289C422-5A4A-491B-8C55-0173656FC6E4}" destId="{064886DE-D07B-4CD8-8E0D-3E23E4F784B4}" srcOrd="2" destOrd="0" presId="urn:microsoft.com/office/officeart/2005/8/layout/radial1"/>
    <dgm:cxn modelId="{84BCAA66-2DE8-44CE-A235-F517DF0D70A1}" type="presParOf" srcId="{D289C422-5A4A-491B-8C55-0173656FC6E4}" destId="{00D2D2B0-76CD-43D0-B016-47B1841DFB85}" srcOrd="3" destOrd="0" presId="urn:microsoft.com/office/officeart/2005/8/layout/radial1"/>
    <dgm:cxn modelId="{A0C88B52-5F4C-40EC-9B87-33331672BAFE}" type="presParOf" srcId="{00D2D2B0-76CD-43D0-B016-47B1841DFB85}" destId="{3321DA17-A11F-401A-AAAE-B9432D21ED63}" srcOrd="0" destOrd="0" presId="urn:microsoft.com/office/officeart/2005/8/layout/radial1"/>
    <dgm:cxn modelId="{129D5CD3-3E9B-40EC-89F1-92B772F0EEFF}" type="presParOf" srcId="{D289C422-5A4A-491B-8C55-0173656FC6E4}" destId="{53729D4C-06C0-4158-B5A7-3D416B78F658}" srcOrd="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D8D864-030F-4550-8D82-68E970C47F9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CA"/>
        </a:p>
      </dgm:t>
    </dgm:pt>
    <dgm:pt modelId="{F08C62D4-AC8D-4C35-A6A1-96FDF4DF971F}">
      <dgm:prSet phldrT="[Text]" custT="1"/>
      <dgm:spPr>
        <a:solidFill>
          <a:schemeClr val="accent1">
            <a:lumMod val="20000"/>
            <a:lumOff val="80000"/>
          </a:schemeClr>
        </a:solidFill>
        <a:ln>
          <a:solidFill>
            <a:schemeClr val="accent1"/>
          </a:solidFill>
        </a:ln>
      </dgm:spPr>
      <dgm:t>
        <a:bodyPr/>
        <a:lstStyle/>
        <a:p>
          <a:r>
            <a:rPr lang="en-CA" sz="2000" b="1" dirty="0">
              <a:solidFill>
                <a:schemeClr val="tx1"/>
              </a:solidFill>
            </a:rPr>
            <a:t>Resident characteristics</a:t>
          </a:r>
        </a:p>
      </dgm:t>
    </dgm:pt>
    <dgm:pt modelId="{90B00CB8-2540-4607-AE69-EA5D9215501F}" type="parTrans" cxnId="{52AC5D05-514A-4081-9506-0D4851249FDA}">
      <dgm:prSet/>
      <dgm:spPr/>
      <dgm:t>
        <a:bodyPr/>
        <a:lstStyle/>
        <a:p>
          <a:endParaRPr lang="en-CA"/>
        </a:p>
      </dgm:t>
    </dgm:pt>
    <dgm:pt modelId="{2DE21B72-984D-4215-9F9F-70D59A5F0038}" type="sibTrans" cxnId="{52AC5D05-514A-4081-9506-0D4851249FDA}">
      <dgm:prSet/>
      <dgm:spPr/>
      <dgm:t>
        <a:bodyPr/>
        <a:lstStyle/>
        <a:p>
          <a:endParaRPr lang="en-CA"/>
        </a:p>
      </dgm:t>
    </dgm:pt>
    <dgm:pt modelId="{26BC939B-AB98-423A-9DB7-04C36BE5295B}">
      <dgm:prSet phldrT="[Text]" custT="1"/>
      <dgm:spPr>
        <a:solidFill>
          <a:schemeClr val="accent1">
            <a:lumMod val="20000"/>
            <a:lumOff val="80000"/>
          </a:schemeClr>
        </a:solidFill>
        <a:ln>
          <a:solidFill>
            <a:schemeClr val="accent1">
              <a:lumMod val="20000"/>
              <a:lumOff val="80000"/>
            </a:schemeClr>
          </a:solidFill>
        </a:ln>
      </dgm:spPr>
      <dgm:t>
        <a:bodyPr/>
        <a:lstStyle/>
        <a:p>
          <a:r>
            <a:rPr lang="en-CA" sz="1600" b="0" dirty="0">
              <a:solidFill>
                <a:schemeClr val="tx1"/>
              </a:solidFill>
            </a:rPr>
            <a:t>Socioeconomic disadvantages</a:t>
          </a:r>
        </a:p>
      </dgm:t>
    </dgm:pt>
    <dgm:pt modelId="{185AA91C-F97D-4BEF-B544-6D7F84176A4C}" type="parTrans" cxnId="{849D80B7-95BD-4917-8BE4-B8BA3037B9D4}">
      <dgm:prSet/>
      <dgm:spPr/>
      <dgm:t>
        <a:bodyPr/>
        <a:lstStyle/>
        <a:p>
          <a:endParaRPr lang="en-CA"/>
        </a:p>
      </dgm:t>
    </dgm:pt>
    <dgm:pt modelId="{7B6ABAF7-7029-4001-9DAC-AE9E41C344DD}" type="sibTrans" cxnId="{849D80B7-95BD-4917-8BE4-B8BA3037B9D4}">
      <dgm:prSet/>
      <dgm:spPr/>
      <dgm:t>
        <a:bodyPr/>
        <a:lstStyle/>
        <a:p>
          <a:endParaRPr lang="en-CA"/>
        </a:p>
      </dgm:t>
    </dgm:pt>
    <dgm:pt modelId="{4F3C562C-3883-4752-A336-361411AAA63B}">
      <dgm:prSet phldrT="[Text]" custT="1"/>
      <dgm:spPr>
        <a:solidFill>
          <a:schemeClr val="accent1">
            <a:lumMod val="20000"/>
            <a:lumOff val="80000"/>
          </a:schemeClr>
        </a:solidFill>
      </dgm:spPr>
      <dgm:t>
        <a:bodyPr/>
        <a:lstStyle/>
        <a:p>
          <a:r>
            <a:rPr lang="en-CA" sz="1600" b="0" dirty="0">
              <a:solidFill>
                <a:schemeClr val="tx1"/>
              </a:solidFill>
            </a:rPr>
            <a:t>Fatalism and depression</a:t>
          </a:r>
        </a:p>
      </dgm:t>
    </dgm:pt>
    <dgm:pt modelId="{73EC3CC0-EB44-4D18-A03F-AB35B2736210}" type="parTrans" cxnId="{ED7425B7-D087-4BFF-8B33-7143A739C5E9}">
      <dgm:prSet/>
      <dgm:spPr/>
      <dgm:t>
        <a:bodyPr/>
        <a:lstStyle/>
        <a:p>
          <a:endParaRPr lang="en-CA"/>
        </a:p>
      </dgm:t>
    </dgm:pt>
    <dgm:pt modelId="{2D54D610-481B-4494-80D1-2F25AD434A4E}" type="sibTrans" cxnId="{ED7425B7-D087-4BFF-8B33-7143A739C5E9}">
      <dgm:prSet/>
      <dgm:spPr/>
      <dgm:t>
        <a:bodyPr/>
        <a:lstStyle/>
        <a:p>
          <a:endParaRPr lang="en-CA"/>
        </a:p>
      </dgm:t>
    </dgm:pt>
    <dgm:pt modelId="{E52EB3F9-8D18-4075-AF2B-293C083E2721}">
      <dgm:prSet phldrT="[Text]" custT="1"/>
      <dgm:spPr>
        <a:solidFill>
          <a:schemeClr val="accent1">
            <a:lumMod val="20000"/>
            <a:lumOff val="80000"/>
          </a:schemeClr>
        </a:solidFill>
      </dgm:spPr>
      <dgm:t>
        <a:bodyPr/>
        <a:lstStyle/>
        <a:p>
          <a:r>
            <a:rPr lang="en-CA" sz="1600" dirty="0">
              <a:solidFill>
                <a:schemeClr val="tx1"/>
              </a:solidFill>
            </a:rPr>
            <a:t>Use of incontinence products</a:t>
          </a:r>
        </a:p>
      </dgm:t>
    </dgm:pt>
    <dgm:pt modelId="{FB5F2F6C-1AB4-4C26-A52A-9E2FF43F01BB}" type="parTrans" cxnId="{CFBD28BA-BA68-4DFD-9E59-FB57D1E24869}">
      <dgm:prSet/>
      <dgm:spPr/>
      <dgm:t>
        <a:bodyPr/>
        <a:lstStyle/>
        <a:p>
          <a:endParaRPr lang="en-CA"/>
        </a:p>
      </dgm:t>
    </dgm:pt>
    <dgm:pt modelId="{ED9EC04E-C7FA-4CEB-8FA0-278E60AFD881}" type="sibTrans" cxnId="{CFBD28BA-BA68-4DFD-9E59-FB57D1E24869}">
      <dgm:prSet/>
      <dgm:spPr/>
      <dgm:t>
        <a:bodyPr/>
        <a:lstStyle/>
        <a:p>
          <a:endParaRPr lang="en-CA"/>
        </a:p>
      </dgm:t>
    </dgm:pt>
    <dgm:pt modelId="{D700D760-ACA4-48EA-B131-DEB7B8EA6734}">
      <dgm:prSet phldrT="[Text]"/>
      <dgm:spPr>
        <a:solidFill>
          <a:schemeClr val="accent1">
            <a:lumMod val="20000"/>
            <a:lumOff val="80000"/>
          </a:schemeClr>
        </a:solidFill>
        <a:ln>
          <a:solidFill>
            <a:schemeClr val="accent1">
              <a:lumMod val="20000"/>
              <a:lumOff val="80000"/>
            </a:schemeClr>
          </a:solidFill>
        </a:ln>
      </dgm:spPr>
      <dgm:t>
        <a:bodyPr/>
        <a:lstStyle/>
        <a:p>
          <a:r>
            <a:rPr lang="en-CA" dirty="0">
              <a:solidFill>
                <a:schemeClr val="tx1"/>
              </a:solidFill>
            </a:rPr>
            <a:t>Physical</a:t>
          </a:r>
          <a:r>
            <a:rPr lang="en-CA" baseline="0" dirty="0">
              <a:solidFill>
                <a:schemeClr val="tx1"/>
              </a:solidFill>
            </a:rPr>
            <a:t> and cognitive impairment</a:t>
          </a:r>
          <a:endParaRPr lang="en-CA" dirty="0">
            <a:solidFill>
              <a:schemeClr val="tx1"/>
            </a:solidFill>
          </a:endParaRPr>
        </a:p>
      </dgm:t>
    </dgm:pt>
    <dgm:pt modelId="{4D16142E-FD77-433C-8414-8D4BF639C537}" type="parTrans" cxnId="{66F75E92-9C22-419D-9C3B-5E1B0F11577F}">
      <dgm:prSet/>
      <dgm:spPr/>
      <dgm:t>
        <a:bodyPr/>
        <a:lstStyle/>
        <a:p>
          <a:endParaRPr lang="en-CA"/>
        </a:p>
      </dgm:t>
    </dgm:pt>
    <dgm:pt modelId="{CA991FBD-F219-468E-9932-3B4B34276924}" type="sibTrans" cxnId="{66F75E92-9C22-419D-9C3B-5E1B0F11577F}">
      <dgm:prSet/>
      <dgm:spPr/>
      <dgm:t>
        <a:bodyPr/>
        <a:lstStyle/>
        <a:p>
          <a:endParaRPr lang="en-CA"/>
        </a:p>
      </dgm:t>
    </dgm:pt>
    <dgm:pt modelId="{2930CC38-F67F-4214-B7FB-C2EDBD60CC36}">
      <dgm:prSet/>
      <dgm:spPr>
        <a:solidFill>
          <a:schemeClr val="accent1">
            <a:lumMod val="20000"/>
            <a:lumOff val="80000"/>
          </a:schemeClr>
        </a:solidFill>
        <a:ln>
          <a:solidFill>
            <a:schemeClr val="accent1">
              <a:lumMod val="20000"/>
              <a:lumOff val="80000"/>
            </a:schemeClr>
          </a:solidFill>
        </a:ln>
      </dgm:spPr>
      <dgm:t>
        <a:bodyPr/>
        <a:lstStyle/>
        <a:p>
          <a:r>
            <a:rPr lang="en-CA" dirty="0">
              <a:solidFill>
                <a:schemeClr val="tx1"/>
              </a:solidFill>
            </a:rPr>
            <a:t>Prioritization of other care needs</a:t>
          </a:r>
        </a:p>
      </dgm:t>
    </dgm:pt>
    <dgm:pt modelId="{BBF6BD46-6E1B-40A6-B0B8-1999252BF49F}" type="parTrans" cxnId="{4CD3A83D-2514-483E-B3FD-3964E17C73EB}">
      <dgm:prSet/>
      <dgm:spPr/>
      <dgm:t>
        <a:bodyPr/>
        <a:lstStyle/>
        <a:p>
          <a:endParaRPr lang="en-CA"/>
        </a:p>
      </dgm:t>
    </dgm:pt>
    <dgm:pt modelId="{A7D825C9-0F44-4DFE-BD94-4CF6976295C6}" type="sibTrans" cxnId="{4CD3A83D-2514-483E-B3FD-3964E17C73EB}">
      <dgm:prSet/>
      <dgm:spPr/>
      <dgm:t>
        <a:bodyPr/>
        <a:lstStyle/>
        <a:p>
          <a:endParaRPr lang="en-CA"/>
        </a:p>
      </dgm:t>
    </dgm:pt>
    <dgm:pt modelId="{2F00C539-0BB1-430B-AE8E-492C40C07A3A}">
      <dgm:prSet/>
      <dgm:spPr>
        <a:solidFill>
          <a:schemeClr val="accent1">
            <a:lumMod val="20000"/>
            <a:lumOff val="80000"/>
          </a:schemeClr>
        </a:solidFill>
        <a:ln>
          <a:solidFill>
            <a:schemeClr val="accent1">
              <a:lumMod val="20000"/>
              <a:lumOff val="80000"/>
            </a:schemeClr>
          </a:solidFill>
        </a:ln>
      </dgm:spPr>
      <dgm:t>
        <a:bodyPr/>
        <a:lstStyle/>
        <a:p>
          <a:r>
            <a:rPr lang="en-CA" dirty="0">
              <a:solidFill>
                <a:schemeClr val="tx1"/>
              </a:solidFill>
            </a:rPr>
            <a:t>Persistent incontinence</a:t>
          </a:r>
        </a:p>
      </dgm:t>
    </dgm:pt>
    <dgm:pt modelId="{2CD8E1ED-E504-41C4-B370-3BE78CB37A26}" type="parTrans" cxnId="{2B3E30F0-7C37-4F8E-9518-867277C0B105}">
      <dgm:prSet/>
      <dgm:spPr/>
      <dgm:t>
        <a:bodyPr/>
        <a:lstStyle/>
        <a:p>
          <a:endParaRPr lang="en-CA"/>
        </a:p>
      </dgm:t>
    </dgm:pt>
    <dgm:pt modelId="{A626EFC4-66F4-432A-A5C0-E5FB9324104D}" type="sibTrans" cxnId="{2B3E30F0-7C37-4F8E-9518-867277C0B105}">
      <dgm:prSet/>
      <dgm:spPr/>
      <dgm:t>
        <a:bodyPr/>
        <a:lstStyle/>
        <a:p>
          <a:endParaRPr lang="en-CA"/>
        </a:p>
      </dgm:t>
    </dgm:pt>
    <dgm:pt modelId="{D289C422-5A4A-491B-8C55-0173656FC6E4}" type="pres">
      <dgm:prSet presAssocID="{70D8D864-030F-4550-8D82-68E970C47F92}" presName="cycle" presStyleCnt="0">
        <dgm:presLayoutVars>
          <dgm:chMax val="1"/>
          <dgm:dir/>
          <dgm:animLvl val="ctr"/>
          <dgm:resizeHandles val="exact"/>
        </dgm:presLayoutVars>
      </dgm:prSet>
      <dgm:spPr/>
    </dgm:pt>
    <dgm:pt modelId="{9624FDC7-5331-49A6-8EDF-E42B0A57C27B}" type="pres">
      <dgm:prSet presAssocID="{F08C62D4-AC8D-4C35-A6A1-96FDF4DF971F}" presName="centerShape" presStyleLbl="node0" presStyleIdx="0" presStyleCnt="1" custScaleX="170403" custScaleY="141262" custLinFactNeighborX="1012" custLinFactNeighborY="-563"/>
      <dgm:spPr/>
    </dgm:pt>
    <dgm:pt modelId="{FA4771A7-336A-4136-856C-5BA3CD15892C}" type="pres">
      <dgm:prSet presAssocID="{185AA91C-F97D-4BEF-B544-6D7F84176A4C}" presName="Name9" presStyleLbl="parChTrans1D2" presStyleIdx="0" presStyleCnt="6"/>
      <dgm:spPr/>
    </dgm:pt>
    <dgm:pt modelId="{DC5A6564-7523-4469-961A-75B3E0D81A1F}" type="pres">
      <dgm:prSet presAssocID="{185AA91C-F97D-4BEF-B544-6D7F84176A4C}" presName="connTx" presStyleLbl="parChTrans1D2" presStyleIdx="0" presStyleCnt="6"/>
      <dgm:spPr/>
    </dgm:pt>
    <dgm:pt modelId="{064886DE-D07B-4CD8-8E0D-3E23E4F784B4}" type="pres">
      <dgm:prSet presAssocID="{26BC939B-AB98-423A-9DB7-04C36BE5295B}" presName="node" presStyleLbl="node1" presStyleIdx="0" presStyleCnt="6" custScaleX="142949" custScaleY="103677" custRadScaleRad="115159" custRadScaleInc="-401">
        <dgm:presLayoutVars>
          <dgm:bulletEnabled val="1"/>
        </dgm:presLayoutVars>
      </dgm:prSet>
      <dgm:spPr/>
    </dgm:pt>
    <dgm:pt modelId="{00D2D2B0-76CD-43D0-B016-47B1841DFB85}" type="pres">
      <dgm:prSet presAssocID="{73EC3CC0-EB44-4D18-A03F-AB35B2736210}" presName="Name9" presStyleLbl="parChTrans1D2" presStyleIdx="1" presStyleCnt="6"/>
      <dgm:spPr/>
    </dgm:pt>
    <dgm:pt modelId="{3321DA17-A11F-401A-AAAE-B9432D21ED63}" type="pres">
      <dgm:prSet presAssocID="{73EC3CC0-EB44-4D18-A03F-AB35B2736210}" presName="connTx" presStyleLbl="parChTrans1D2" presStyleIdx="1" presStyleCnt="6"/>
      <dgm:spPr/>
    </dgm:pt>
    <dgm:pt modelId="{53729D4C-06C0-4158-B5A7-3D416B78F658}" type="pres">
      <dgm:prSet presAssocID="{4F3C562C-3883-4752-A336-361411AAA63B}" presName="node" presStyleLbl="node1" presStyleIdx="1" presStyleCnt="6" custScaleX="114178" custScaleY="103314" custRadScaleRad="118295">
        <dgm:presLayoutVars>
          <dgm:bulletEnabled val="1"/>
        </dgm:presLayoutVars>
      </dgm:prSet>
      <dgm:spPr/>
    </dgm:pt>
    <dgm:pt modelId="{C23EED94-B21B-4B24-A73C-1249B9154FDC}" type="pres">
      <dgm:prSet presAssocID="{2CD8E1ED-E504-41C4-B370-3BE78CB37A26}" presName="Name9" presStyleLbl="parChTrans1D2" presStyleIdx="2" presStyleCnt="6"/>
      <dgm:spPr/>
    </dgm:pt>
    <dgm:pt modelId="{9BCFCBE7-8538-4A41-BB82-6FFE85A45C7E}" type="pres">
      <dgm:prSet presAssocID="{2CD8E1ED-E504-41C4-B370-3BE78CB37A26}" presName="connTx" presStyleLbl="parChTrans1D2" presStyleIdx="2" presStyleCnt="6"/>
      <dgm:spPr/>
    </dgm:pt>
    <dgm:pt modelId="{DDB195C1-C5D5-459D-9D00-42B87F32734B}" type="pres">
      <dgm:prSet presAssocID="{2F00C539-0BB1-430B-AE8E-492C40C07A3A}" presName="node" presStyleLbl="node1" presStyleIdx="2" presStyleCnt="6" custRadScaleRad="111291" custRadScaleInc="4470">
        <dgm:presLayoutVars>
          <dgm:bulletEnabled val="1"/>
        </dgm:presLayoutVars>
      </dgm:prSet>
      <dgm:spPr/>
    </dgm:pt>
    <dgm:pt modelId="{A4191093-52D4-423D-9F20-82F89E479DAD}" type="pres">
      <dgm:prSet presAssocID="{BBF6BD46-6E1B-40A6-B0B8-1999252BF49F}" presName="Name9" presStyleLbl="parChTrans1D2" presStyleIdx="3" presStyleCnt="6"/>
      <dgm:spPr/>
    </dgm:pt>
    <dgm:pt modelId="{8DCB1578-C31B-4908-A684-86ED5DFDD16C}" type="pres">
      <dgm:prSet presAssocID="{BBF6BD46-6E1B-40A6-B0B8-1999252BF49F}" presName="connTx" presStyleLbl="parChTrans1D2" presStyleIdx="3" presStyleCnt="6"/>
      <dgm:spPr/>
    </dgm:pt>
    <dgm:pt modelId="{82D96B68-6C5B-4656-9BF7-6FDAEFE80957}" type="pres">
      <dgm:prSet presAssocID="{2930CC38-F67F-4214-B7FB-C2EDBD60CC36}" presName="node" presStyleLbl="node1" presStyleIdx="3" presStyleCnt="6">
        <dgm:presLayoutVars>
          <dgm:bulletEnabled val="1"/>
        </dgm:presLayoutVars>
      </dgm:prSet>
      <dgm:spPr/>
    </dgm:pt>
    <dgm:pt modelId="{9B9012C5-B7A3-4971-A6E8-16C72EFF05F5}" type="pres">
      <dgm:prSet presAssocID="{FB5F2F6C-1AB4-4C26-A52A-9E2FF43F01BB}" presName="Name9" presStyleLbl="parChTrans1D2" presStyleIdx="4" presStyleCnt="6"/>
      <dgm:spPr/>
    </dgm:pt>
    <dgm:pt modelId="{09814BD6-E816-4590-BC34-28B1939B5D36}" type="pres">
      <dgm:prSet presAssocID="{FB5F2F6C-1AB4-4C26-A52A-9E2FF43F01BB}" presName="connTx" presStyleLbl="parChTrans1D2" presStyleIdx="4" presStyleCnt="6"/>
      <dgm:spPr/>
    </dgm:pt>
    <dgm:pt modelId="{8D8DA56A-3D9B-419D-AA1A-BC35E88161AA}" type="pres">
      <dgm:prSet presAssocID="{E52EB3F9-8D18-4075-AF2B-293C083E2721}" presName="node" presStyleLbl="node1" presStyleIdx="4" presStyleCnt="6" custScaleX="125478" custScaleY="98334" custRadScaleRad="113539" custRadScaleInc="-660">
        <dgm:presLayoutVars>
          <dgm:bulletEnabled val="1"/>
        </dgm:presLayoutVars>
      </dgm:prSet>
      <dgm:spPr/>
    </dgm:pt>
    <dgm:pt modelId="{3A646794-37A2-42A5-8077-B09FFF2A94E7}" type="pres">
      <dgm:prSet presAssocID="{4D16142E-FD77-433C-8414-8D4BF639C537}" presName="Name9" presStyleLbl="parChTrans1D2" presStyleIdx="5" presStyleCnt="6"/>
      <dgm:spPr/>
    </dgm:pt>
    <dgm:pt modelId="{663AEF1B-4E83-4159-80FB-59834B158185}" type="pres">
      <dgm:prSet presAssocID="{4D16142E-FD77-433C-8414-8D4BF639C537}" presName="connTx" presStyleLbl="parChTrans1D2" presStyleIdx="5" presStyleCnt="6"/>
      <dgm:spPr/>
    </dgm:pt>
    <dgm:pt modelId="{B80E04C8-4AA1-49C1-AF7F-86BA610B16AB}" type="pres">
      <dgm:prSet presAssocID="{D700D760-ACA4-48EA-B131-DEB7B8EA6734}" presName="node" presStyleLbl="node1" presStyleIdx="5" presStyleCnt="6" custScaleX="122227" custScaleY="99534" custRadScaleRad="120909">
        <dgm:presLayoutVars>
          <dgm:bulletEnabled val="1"/>
        </dgm:presLayoutVars>
      </dgm:prSet>
      <dgm:spPr/>
    </dgm:pt>
  </dgm:ptLst>
  <dgm:cxnLst>
    <dgm:cxn modelId="{C2235C04-E6D1-4AD0-880E-A3DDF3168AC9}" type="presOf" srcId="{D700D760-ACA4-48EA-B131-DEB7B8EA6734}" destId="{B80E04C8-4AA1-49C1-AF7F-86BA610B16AB}" srcOrd="0" destOrd="0" presId="urn:microsoft.com/office/officeart/2005/8/layout/radial1"/>
    <dgm:cxn modelId="{52AC5D05-514A-4081-9506-0D4851249FDA}" srcId="{70D8D864-030F-4550-8D82-68E970C47F92}" destId="{F08C62D4-AC8D-4C35-A6A1-96FDF4DF971F}" srcOrd="0" destOrd="0" parTransId="{90B00CB8-2540-4607-AE69-EA5D9215501F}" sibTransId="{2DE21B72-984D-4215-9F9F-70D59A5F0038}"/>
    <dgm:cxn modelId="{4BC50507-BF0B-44A7-84E2-027E0B25CE9D}" type="presOf" srcId="{BBF6BD46-6E1B-40A6-B0B8-1999252BF49F}" destId="{A4191093-52D4-423D-9F20-82F89E479DAD}" srcOrd="0" destOrd="0" presId="urn:microsoft.com/office/officeart/2005/8/layout/radial1"/>
    <dgm:cxn modelId="{3461C71B-F0A4-4AFA-9877-B1C315A09739}" type="presOf" srcId="{FB5F2F6C-1AB4-4C26-A52A-9E2FF43F01BB}" destId="{09814BD6-E816-4590-BC34-28B1939B5D36}" srcOrd="1" destOrd="0" presId="urn:microsoft.com/office/officeart/2005/8/layout/radial1"/>
    <dgm:cxn modelId="{9E1F5027-74F8-42DB-9E60-944CF489A3E6}" type="presOf" srcId="{4F3C562C-3883-4752-A336-361411AAA63B}" destId="{53729D4C-06C0-4158-B5A7-3D416B78F658}" srcOrd="0" destOrd="0" presId="urn:microsoft.com/office/officeart/2005/8/layout/radial1"/>
    <dgm:cxn modelId="{BDBD5437-0C03-41E9-B8EF-06BA380A427C}" type="presOf" srcId="{4D16142E-FD77-433C-8414-8D4BF639C537}" destId="{3A646794-37A2-42A5-8077-B09FFF2A94E7}" srcOrd="0" destOrd="0" presId="urn:microsoft.com/office/officeart/2005/8/layout/radial1"/>
    <dgm:cxn modelId="{4CD3A83D-2514-483E-B3FD-3964E17C73EB}" srcId="{F08C62D4-AC8D-4C35-A6A1-96FDF4DF971F}" destId="{2930CC38-F67F-4214-B7FB-C2EDBD60CC36}" srcOrd="3" destOrd="0" parTransId="{BBF6BD46-6E1B-40A6-B0B8-1999252BF49F}" sibTransId="{A7D825C9-0F44-4DFE-BD94-4CF6976295C6}"/>
    <dgm:cxn modelId="{EF6CC05B-FD84-4029-89E8-CBA319556412}" type="presOf" srcId="{2CD8E1ED-E504-41C4-B370-3BE78CB37A26}" destId="{C23EED94-B21B-4B24-A73C-1249B9154FDC}" srcOrd="0" destOrd="0" presId="urn:microsoft.com/office/officeart/2005/8/layout/radial1"/>
    <dgm:cxn modelId="{2F27475F-6722-47D0-89E1-F4D9EFFB52B7}" type="presOf" srcId="{26BC939B-AB98-423A-9DB7-04C36BE5295B}" destId="{064886DE-D07B-4CD8-8E0D-3E23E4F784B4}" srcOrd="0" destOrd="0" presId="urn:microsoft.com/office/officeart/2005/8/layout/radial1"/>
    <dgm:cxn modelId="{BE175744-9FDB-4524-8968-8043048B8084}" type="presOf" srcId="{FB5F2F6C-1AB4-4C26-A52A-9E2FF43F01BB}" destId="{9B9012C5-B7A3-4971-A6E8-16C72EFF05F5}" srcOrd="0" destOrd="0" presId="urn:microsoft.com/office/officeart/2005/8/layout/radial1"/>
    <dgm:cxn modelId="{EF2AB06F-B73E-455D-AE4B-51387A3E2C36}" type="presOf" srcId="{2CD8E1ED-E504-41C4-B370-3BE78CB37A26}" destId="{9BCFCBE7-8538-4A41-BB82-6FFE85A45C7E}" srcOrd="1" destOrd="0" presId="urn:microsoft.com/office/officeart/2005/8/layout/radial1"/>
    <dgm:cxn modelId="{38E04971-C192-4FB2-B293-A09D96934FB6}" type="presOf" srcId="{185AA91C-F97D-4BEF-B544-6D7F84176A4C}" destId="{FA4771A7-336A-4136-856C-5BA3CD15892C}" srcOrd="0" destOrd="0" presId="urn:microsoft.com/office/officeart/2005/8/layout/radial1"/>
    <dgm:cxn modelId="{BBB5F253-2ACE-4CFC-9F50-F92CED3838D2}" type="presOf" srcId="{73EC3CC0-EB44-4D18-A03F-AB35B2736210}" destId="{00D2D2B0-76CD-43D0-B016-47B1841DFB85}" srcOrd="0" destOrd="0" presId="urn:microsoft.com/office/officeart/2005/8/layout/radial1"/>
    <dgm:cxn modelId="{051CCD76-CD10-4435-AAB7-8CC98A78C751}" type="presOf" srcId="{F08C62D4-AC8D-4C35-A6A1-96FDF4DF971F}" destId="{9624FDC7-5331-49A6-8EDF-E42B0A57C27B}" srcOrd="0" destOrd="0" presId="urn:microsoft.com/office/officeart/2005/8/layout/radial1"/>
    <dgm:cxn modelId="{814A318D-C486-48AB-96C2-25B8BC9F5D93}" type="presOf" srcId="{70D8D864-030F-4550-8D82-68E970C47F92}" destId="{D289C422-5A4A-491B-8C55-0173656FC6E4}" srcOrd="0" destOrd="0" presId="urn:microsoft.com/office/officeart/2005/8/layout/radial1"/>
    <dgm:cxn modelId="{66F75E92-9C22-419D-9C3B-5E1B0F11577F}" srcId="{F08C62D4-AC8D-4C35-A6A1-96FDF4DF971F}" destId="{D700D760-ACA4-48EA-B131-DEB7B8EA6734}" srcOrd="5" destOrd="0" parTransId="{4D16142E-FD77-433C-8414-8D4BF639C537}" sibTransId="{CA991FBD-F219-468E-9932-3B4B34276924}"/>
    <dgm:cxn modelId="{8AF7F596-8264-443D-A2ED-DA2DDD01FC04}" type="presOf" srcId="{2F00C539-0BB1-430B-AE8E-492C40C07A3A}" destId="{DDB195C1-C5D5-459D-9D00-42B87F32734B}" srcOrd="0" destOrd="0" presId="urn:microsoft.com/office/officeart/2005/8/layout/radial1"/>
    <dgm:cxn modelId="{11E92D9B-FBDE-4158-812B-B0570EF1735B}" type="presOf" srcId="{73EC3CC0-EB44-4D18-A03F-AB35B2736210}" destId="{3321DA17-A11F-401A-AAAE-B9432D21ED63}" srcOrd="1" destOrd="0" presId="urn:microsoft.com/office/officeart/2005/8/layout/radial1"/>
    <dgm:cxn modelId="{F0BC22A1-B005-4A99-BD5A-B5E81204637C}" type="presOf" srcId="{4D16142E-FD77-433C-8414-8D4BF639C537}" destId="{663AEF1B-4E83-4159-80FB-59834B158185}" srcOrd="1" destOrd="0" presId="urn:microsoft.com/office/officeart/2005/8/layout/radial1"/>
    <dgm:cxn modelId="{FB3354A1-25A2-459D-85F0-AB9305AE030B}" type="presOf" srcId="{E52EB3F9-8D18-4075-AF2B-293C083E2721}" destId="{8D8DA56A-3D9B-419D-AA1A-BC35E88161AA}" srcOrd="0" destOrd="0" presId="urn:microsoft.com/office/officeart/2005/8/layout/radial1"/>
    <dgm:cxn modelId="{6D2AFCA4-FCEB-4A97-BADB-03E31339AF77}" type="presOf" srcId="{185AA91C-F97D-4BEF-B544-6D7F84176A4C}" destId="{DC5A6564-7523-4469-961A-75B3E0D81A1F}" srcOrd="1" destOrd="0" presId="urn:microsoft.com/office/officeart/2005/8/layout/radial1"/>
    <dgm:cxn modelId="{ED7425B7-D087-4BFF-8B33-7143A739C5E9}" srcId="{F08C62D4-AC8D-4C35-A6A1-96FDF4DF971F}" destId="{4F3C562C-3883-4752-A336-361411AAA63B}" srcOrd="1" destOrd="0" parTransId="{73EC3CC0-EB44-4D18-A03F-AB35B2736210}" sibTransId="{2D54D610-481B-4494-80D1-2F25AD434A4E}"/>
    <dgm:cxn modelId="{849D80B7-95BD-4917-8BE4-B8BA3037B9D4}" srcId="{F08C62D4-AC8D-4C35-A6A1-96FDF4DF971F}" destId="{26BC939B-AB98-423A-9DB7-04C36BE5295B}" srcOrd="0" destOrd="0" parTransId="{185AA91C-F97D-4BEF-B544-6D7F84176A4C}" sibTransId="{7B6ABAF7-7029-4001-9DAC-AE9E41C344DD}"/>
    <dgm:cxn modelId="{CFBD28BA-BA68-4DFD-9E59-FB57D1E24869}" srcId="{F08C62D4-AC8D-4C35-A6A1-96FDF4DF971F}" destId="{E52EB3F9-8D18-4075-AF2B-293C083E2721}" srcOrd="4" destOrd="0" parTransId="{FB5F2F6C-1AB4-4C26-A52A-9E2FF43F01BB}" sibTransId="{ED9EC04E-C7FA-4CEB-8FA0-278E60AFD881}"/>
    <dgm:cxn modelId="{C25929D0-5A98-4E07-B18D-2578409AABB8}" type="presOf" srcId="{2930CC38-F67F-4214-B7FB-C2EDBD60CC36}" destId="{82D96B68-6C5B-4656-9BF7-6FDAEFE80957}" srcOrd="0" destOrd="0" presId="urn:microsoft.com/office/officeart/2005/8/layout/radial1"/>
    <dgm:cxn modelId="{8E23FEDA-74F8-495E-8413-17BC58B0F239}" type="presOf" srcId="{BBF6BD46-6E1B-40A6-B0B8-1999252BF49F}" destId="{8DCB1578-C31B-4908-A684-86ED5DFDD16C}" srcOrd="1" destOrd="0" presId="urn:microsoft.com/office/officeart/2005/8/layout/radial1"/>
    <dgm:cxn modelId="{2B3E30F0-7C37-4F8E-9518-867277C0B105}" srcId="{F08C62D4-AC8D-4C35-A6A1-96FDF4DF971F}" destId="{2F00C539-0BB1-430B-AE8E-492C40C07A3A}" srcOrd="2" destOrd="0" parTransId="{2CD8E1ED-E504-41C4-B370-3BE78CB37A26}" sibTransId="{A626EFC4-66F4-432A-A5C0-E5FB9324104D}"/>
    <dgm:cxn modelId="{5011D4DC-091B-4CCD-961A-9299F8D18BDA}" type="presParOf" srcId="{D289C422-5A4A-491B-8C55-0173656FC6E4}" destId="{9624FDC7-5331-49A6-8EDF-E42B0A57C27B}" srcOrd="0" destOrd="0" presId="urn:microsoft.com/office/officeart/2005/8/layout/radial1"/>
    <dgm:cxn modelId="{4F2C5CF2-F653-4A44-A9DD-06DB7F5BEA01}" type="presParOf" srcId="{D289C422-5A4A-491B-8C55-0173656FC6E4}" destId="{FA4771A7-336A-4136-856C-5BA3CD15892C}" srcOrd="1" destOrd="0" presId="urn:microsoft.com/office/officeart/2005/8/layout/radial1"/>
    <dgm:cxn modelId="{64AAE868-94E6-44F5-8F8E-A7A295380371}" type="presParOf" srcId="{FA4771A7-336A-4136-856C-5BA3CD15892C}" destId="{DC5A6564-7523-4469-961A-75B3E0D81A1F}" srcOrd="0" destOrd="0" presId="urn:microsoft.com/office/officeart/2005/8/layout/radial1"/>
    <dgm:cxn modelId="{985CD656-A492-4E41-A451-9B06B54A9E65}" type="presParOf" srcId="{D289C422-5A4A-491B-8C55-0173656FC6E4}" destId="{064886DE-D07B-4CD8-8E0D-3E23E4F784B4}" srcOrd="2" destOrd="0" presId="urn:microsoft.com/office/officeart/2005/8/layout/radial1"/>
    <dgm:cxn modelId="{84BCAA66-2DE8-44CE-A235-F517DF0D70A1}" type="presParOf" srcId="{D289C422-5A4A-491B-8C55-0173656FC6E4}" destId="{00D2D2B0-76CD-43D0-B016-47B1841DFB85}" srcOrd="3" destOrd="0" presId="urn:microsoft.com/office/officeart/2005/8/layout/radial1"/>
    <dgm:cxn modelId="{A0C88B52-5F4C-40EC-9B87-33331672BAFE}" type="presParOf" srcId="{00D2D2B0-76CD-43D0-B016-47B1841DFB85}" destId="{3321DA17-A11F-401A-AAAE-B9432D21ED63}" srcOrd="0" destOrd="0" presId="urn:microsoft.com/office/officeart/2005/8/layout/radial1"/>
    <dgm:cxn modelId="{129D5CD3-3E9B-40EC-89F1-92B772F0EEFF}" type="presParOf" srcId="{D289C422-5A4A-491B-8C55-0173656FC6E4}" destId="{53729D4C-06C0-4158-B5A7-3D416B78F658}" srcOrd="4" destOrd="0" presId="urn:microsoft.com/office/officeart/2005/8/layout/radial1"/>
    <dgm:cxn modelId="{CCD13643-BC84-44E9-BB4D-69DC28E15E62}" type="presParOf" srcId="{D289C422-5A4A-491B-8C55-0173656FC6E4}" destId="{C23EED94-B21B-4B24-A73C-1249B9154FDC}" srcOrd="5" destOrd="0" presId="urn:microsoft.com/office/officeart/2005/8/layout/radial1"/>
    <dgm:cxn modelId="{21AFB73A-5AB0-4A90-B0DA-0A989D40D94C}" type="presParOf" srcId="{C23EED94-B21B-4B24-A73C-1249B9154FDC}" destId="{9BCFCBE7-8538-4A41-BB82-6FFE85A45C7E}" srcOrd="0" destOrd="0" presId="urn:microsoft.com/office/officeart/2005/8/layout/radial1"/>
    <dgm:cxn modelId="{B8B06314-083B-4FA0-A3B4-8A2A17763477}" type="presParOf" srcId="{D289C422-5A4A-491B-8C55-0173656FC6E4}" destId="{DDB195C1-C5D5-459D-9D00-42B87F32734B}" srcOrd="6" destOrd="0" presId="urn:microsoft.com/office/officeart/2005/8/layout/radial1"/>
    <dgm:cxn modelId="{32D6A905-3E81-4A64-AD8D-08F365C2B86E}" type="presParOf" srcId="{D289C422-5A4A-491B-8C55-0173656FC6E4}" destId="{A4191093-52D4-423D-9F20-82F89E479DAD}" srcOrd="7" destOrd="0" presId="urn:microsoft.com/office/officeart/2005/8/layout/radial1"/>
    <dgm:cxn modelId="{F35D663D-5618-4AD8-ABF2-8B0ADF7ABCA4}" type="presParOf" srcId="{A4191093-52D4-423D-9F20-82F89E479DAD}" destId="{8DCB1578-C31B-4908-A684-86ED5DFDD16C}" srcOrd="0" destOrd="0" presId="urn:microsoft.com/office/officeart/2005/8/layout/radial1"/>
    <dgm:cxn modelId="{3F369990-71D4-4B37-848C-9950E0B7281E}" type="presParOf" srcId="{D289C422-5A4A-491B-8C55-0173656FC6E4}" destId="{82D96B68-6C5B-4656-9BF7-6FDAEFE80957}" srcOrd="8" destOrd="0" presId="urn:microsoft.com/office/officeart/2005/8/layout/radial1"/>
    <dgm:cxn modelId="{43954BE9-4905-42BE-8E83-0DB6E157CFF6}" type="presParOf" srcId="{D289C422-5A4A-491B-8C55-0173656FC6E4}" destId="{9B9012C5-B7A3-4971-A6E8-16C72EFF05F5}" srcOrd="9" destOrd="0" presId="urn:microsoft.com/office/officeart/2005/8/layout/radial1"/>
    <dgm:cxn modelId="{C6FD0DC7-AA02-47E9-B41F-0337C495B1E4}" type="presParOf" srcId="{9B9012C5-B7A3-4971-A6E8-16C72EFF05F5}" destId="{09814BD6-E816-4590-BC34-28B1939B5D36}" srcOrd="0" destOrd="0" presId="urn:microsoft.com/office/officeart/2005/8/layout/radial1"/>
    <dgm:cxn modelId="{8C9DAAF8-3AAB-4AAB-8857-D23CFAE09AF8}" type="presParOf" srcId="{D289C422-5A4A-491B-8C55-0173656FC6E4}" destId="{8D8DA56A-3D9B-419D-AA1A-BC35E88161AA}" srcOrd="10" destOrd="0" presId="urn:microsoft.com/office/officeart/2005/8/layout/radial1"/>
    <dgm:cxn modelId="{997B2DFE-E0B3-4B91-B209-D3BD985F44EE}" type="presParOf" srcId="{D289C422-5A4A-491B-8C55-0173656FC6E4}" destId="{3A646794-37A2-42A5-8077-B09FFF2A94E7}" srcOrd="11" destOrd="0" presId="urn:microsoft.com/office/officeart/2005/8/layout/radial1"/>
    <dgm:cxn modelId="{E881A932-9D9F-4305-893E-B22F2EC12EDA}" type="presParOf" srcId="{3A646794-37A2-42A5-8077-B09FFF2A94E7}" destId="{663AEF1B-4E83-4159-80FB-59834B158185}" srcOrd="0" destOrd="0" presId="urn:microsoft.com/office/officeart/2005/8/layout/radial1"/>
    <dgm:cxn modelId="{BC9DC6BC-1A55-4187-BD7B-BB2D26CECFC7}" type="presParOf" srcId="{D289C422-5A4A-491B-8C55-0173656FC6E4}" destId="{B80E04C8-4AA1-49C1-AF7F-86BA610B16AB}" srcOrd="12"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D8D864-030F-4550-8D82-68E970C47F92}"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CA"/>
        </a:p>
      </dgm:t>
    </dgm:pt>
    <dgm:pt modelId="{F08C62D4-AC8D-4C35-A6A1-96FDF4DF971F}">
      <dgm:prSet phldrT="[Text]" custT="1"/>
      <dgm:spPr>
        <a:solidFill>
          <a:schemeClr val="accent1">
            <a:lumMod val="20000"/>
            <a:lumOff val="80000"/>
          </a:schemeClr>
        </a:solidFill>
        <a:ln>
          <a:solidFill>
            <a:schemeClr val="accent1"/>
          </a:solidFill>
        </a:ln>
      </dgm:spPr>
      <dgm:t>
        <a:bodyPr/>
        <a:lstStyle/>
        <a:p>
          <a:r>
            <a:rPr lang="en-CA" sz="2000" b="1" dirty="0">
              <a:solidFill>
                <a:schemeClr val="tx1"/>
              </a:solidFill>
            </a:rPr>
            <a:t>Hip</a:t>
          </a:r>
          <a:r>
            <a:rPr lang="en-CA" sz="2000" b="1" baseline="0" dirty="0">
              <a:solidFill>
                <a:schemeClr val="tx1"/>
              </a:solidFill>
            </a:rPr>
            <a:t> protector characteristics</a:t>
          </a:r>
          <a:endParaRPr lang="en-CA" sz="2000" b="1" dirty="0">
            <a:solidFill>
              <a:schemeClr val="tx1"/>
            </a:solidFill>
          </a:endParaRPr>
        </a:p>
      </dgm:t>
    </dgm:pt>
    <dgm:pt modelId="{90B00CB8-2540-4607-AE69-EA5D9215501F}" type="parTrans" cxnId="{52AC5D05-514A-4081-9506-0D4851249FDA}">
      <dgm:prSet/>
      <dgm:spPr/>
      <dgm:t>
        <a:bodyPr/>
        <a:lstStyle/>
        <a:p>
          <a:endParaRPr lang="en-CA"/>
        </a:p>
      </dgm:t>
    </dgm:pt>
    <dgm:pt modelId="{2DE21B72-984D-4215-9F9F-70D59A5F0038}" type="sibTrans" cxnId="{52AC5D05-514A-4081-9506-0D4851249FDA}">
      <dgm:prSet/>
      <dgm:spPr/>
      <dgm:t>
        <a:bodyPr/>
        <a:lstStyle/>
        <a:p>
          <a:endParaRPr lang="en-CA"/>
        </a:p>
      </dgm:t>
    </dgm:pt>
    <dgm:pt modelId="{26BC939B-AB98-423A-9DB7-04C36BE5295B}">
      <dgm:prSet phldrT="[Text]" custT="1"/>
      <dgm:spPr>
        <a:solidFill>
          <a:schemeClr val="accent1">
            <a:lumMod val="20000"/>
            <a:lumOff val="80000"/>
          </a:schemeClr>
        </a:solidFill>
        <a:ln>
          <a:solidFill>
            <a:schemeClr val="accent1">
              <a:lumMod val="20000"/>
              <a:lumOff val="80000"/>
            </a:schemeClr>
          </a:solidFill>
        </a:ln>
      </dgm:spPr>
      <dgm:t>
        <a:bodyPr/>
        <a:lstStyle/>
        <a:p>
          <a:r>
            <a:rPr lang="en-CA" sz="1600" b="0" dirty="0">
              <a:solidFill>
                <a:schemeClr val="tx1"/>
              </a:solidFill>
            </a:rPr>
            <a:t>Discomfort</a:t>
          </a:r>
        </a:p>
      </dgm:t>
    </dgm:pt>
    <dgm:pt modelId="{185AA91C-F97D-4BEF-B544-6D7F84176A4C}" type="parTrans" cxnId="{849D80B7-95BD-4917-8BE4-B8BA3037B9D4}">
      <dgm:prSet/>
      <dgm:spPr/>
      <dgm:t>
        <a:bodyPr/>
        <a:lstStyle/>
        <a:p>
          <a:endParaRPr lang="en-CA"/>
        </a:p>
      </dgm:t>
    </dgm:pt>
    <dgm:pt modelId="{7B6ABAF7-7029-4001-9DAC-AE9E41C344DD}" type="sibTrans" cxnId="{849D80B7-95BD-4917-8BE4-B8BA3037B9D4}">
      <dgm:prSet/>
      <dgm:spPr/>
      <dgm:t>
        <a:bodyPr/>
        <a:lstStyle/>
        <a:p>
          <a:endParaRPr lang="en-CA"/>
        </a:p>
      </dgm:t>
    </dgm:pt>
    <dgm:pt modelId="{4F3C562C-3883-4752-A336-361411AAA63B}">
      <dgm:prSet phldrT="[Text]" custT="1"/>
      <dgm:spPr>
        <a:solidFill>
          <a:schemeClr val="accent1">
            <a:lumMod val="20000"/>
            <a:lumOff val="80000"/>
          </a:schemeClr>
        </a:solidFill>
      </dgm:spPr>
      <dgm:t>
        <a:bodyPr/>
        <a:lstStyle/>
        <a:p>
          <a:r>
            <a:rPr lang="en-CA" sz="1600" b="0" dirty="0">
              <a:solidFill>
                <a:schemeClr val="tx1"/>
              </a:solidFill>
            </a:rPr>
            <a:t>Side</a:t>
          </a:r>
          <a:r>
            <a:rPr lang="en-CA" sz="1600" b="0" baseline="0" dirty="0">
              <a:solidFill>
                <a:schemeClr val="tx1"/>
              </a:solidFill>
            </a:rPr>
            <a:t> effects</a:t>
          </a:r>
          <a:endParaRPr lang="en-CA" sz="1600" b="0" dirty="0">
            <a:solidFill>
              <a:schemeClr val="tx1"/>
            </a:solidFill>
          </a:endParaRPr>
        </a:p>
      </dgm:t>
    </dgm:pt>
    <dgm:pt modelId="{73EC3CC0-EB44-4D18-A03F-AB35B2736210}" type="parTrans" cxnId="{ED7425B7-D087-4BFF-8B33-7143A739C5E9}">
      <dgm:prSet/>
      <dgm:spPr/>
      <dgm:t>
        <a:bodyPr/>
        <a:lstStyle/>
        <a:p>
          <a:endParaRPr lang="en-CA"/>
        </a:p>
      </dgm:t>
    </dgm:pt>
    <dgm:pt modelId="{2D54D610-481B-4494-80D1-2F25AD434A4E}" type="sibTrans" cxnId="{ED7425B7-D087-4BFF-8B33-7143A739C5E9}">
      <dgm:prSet/>
      <dgm:spPr/>
      <dgm:t>
        <a:bodyPr/>
        <a:lstStyle/>
        <a:p>
          <a:endParaRPr lang="en-CA"/>
        </a:p>
      </dgm:t>
    </dgm:pt>
    <dgm:pt modelId="{E52EB3F9-8D18-4075-AF2B-293C083E2721}">
      <dgm:prSet phldrT="[Text]" custT="1"/>
      <dgm:spPr>
        <a:solidFill>
          <a:schemeClr val="accent1">
            <a:lumMod val="20000"/>
            <a:lumOff val="80000"/>
          </a:schemeClr>
        </a:solidFill>
      </dgm:spPr>
      <dgm:t>
        <a:bodyPr/>
        <a:lstStyle/>
        <a:p>
          <a:r>
            <a:rPr lang="en-CA" sz="1600" dirty="0">
              <a:solidFill>
                <a:schemeClr val="tx1"/>
              </a:solidFill>
            </a:rPr>
            <a:t>Distaste</a:t>
          </a:r>
        </a:p>
      </dgm:t>
    </dgm:pt>
    <dgm:pt modelId="{FB5F2F6C-1AB4-4C26-A52A-9E2FF43F01BB}" type="parTrans" cxnId="{CFBD28BA-BA68-4DFD-9E59-FB57D1E24869}">
      <dgm:prSet/>
      <dgm:spPr/>
      <dgm:t>
        <a:bodyPr/>
        <a:lstStyle/>
        <a:p>
          <a:endParaRPr lang="en-CA"/>
        </a:p>
      </dgm:t>
    </dgm:pt>
    <dgm:pt modelId="{ED9EC04E-C7FA-4CEB-8FA0-278E60AFD881}" type="sibTrans" cxnId="{CFBD28BA-BA68-4DFD-9E59-FB57D1E24869}">
      <dgm:prSet/>
      <dgm:spPr/>
      <dgm:t>
        <a:bodyPr/>
        <a:lstStyle/>
        <a:p>
          <a:endParaRPr lang="en-CA"/>
        </a:p>
      </dgm:t>
    </dgm:pt>
    <dgm:pt modelId="{D700D760-ACA4-48EA-B131-DEB7B8EA6734}">
      <dgm:prSet phldrT="[Text]" custT="1"/>
      <dgm:spPr>
        <a:solidFill>
          <a:schemeClr val="accent1">
            <a:lumMod val="20000"/>
            <a:lumOff val="80000"/>
          </a:schemeClr>
        </a:solidFill>
        <a:ln>
          <a:solidFill>
            <a:schemeClr val="accent1">
              <a:lumMod val="20000"/>
              <a:lumOff val="80000"/>
            </a:schemeClr>
          </a:solidFill>
        </a:ln>
      </dgm:spPr>
      <dgm:t>
        <a:bodyPr/>
        <a:lstStyle/>
        <a:p>
          <a:r>
            <a:rPr lang="en-CA" sz="1600" dirty="0">
              <a:solidFill>
                <a:schemeClr val="tx1"/>
              </a:solidFill>
            </a:rPr>
            <a:t>Relative</a:t>
          </a:r>
          <a:r>
            <a:rPr lang="en-CA" sz="1600" baseline="0" dirty="0">
              <a:solidFill>
                <a:schemeClr val="tx1"/>
              </a:solidFill>
            </a:rPr>
            <a:t> complexity</a:t>
          </a:r>
          <a:endParaRPr lang="en-CA" sz="1600" dirty="0">
            <a:solidFill>
              <a:schemeClr val="tx1"/>
            </a:solidFill>
          </a:endParaRPr>
        </a:p>
      </dgm:t>
    </dgm:pt>
    <dgm:pt modelId="{4D16142E-FD77-433C-8414-8D4BF639C537}" type="parTrans" cxnId="{66F75E92-9C22-419D-9C3B-5E1B0F11577F}">
      <dgm:prSet/>
      <dgm:spPr/>
      <dgm:t>
        <a:bodyPr/>
        <a:lstStyle/>
        <a:p>
          <a:endParaRPr lang="en-CA"/>
        </a:p>
      </dgm:t>
    </dgm:pt>
    <dgm:pt modelId="{CA991FBD-F219-468E-9932-3B4B34276924}" type="sibTrans" cxnId="{66F75E92-9C22-419D-9C3B-5E1B0F11577F}">
      <dgm:prSet/>
      <dgm:spPr/>
      <dgm:t>
        <a:bodyPr/>
        <a:lstStyle/>
        <a:p>
          <a:endParaRPr lang="en-CA"/>
        </a:p>
      </dgm:t>
    </dgm:pt>
    <dgm:pt modelId="{D289C422-5A4A-491B-8C55-0173656FC6E4}" type="pres">
      <dgm:prSet presAssocID="{70D8D864-030F-4550-8D82-68E970C47F92}" presName="cycle" presStyleCnt="0">
        <dgm:presLayoutVars>
          <dgm:chMax val="1"/>
          <dgm:dir/>
          <dgm:animLvl val="ctr"/>
          <dgm:resizeHandles val="exact"/>
        </dgm:presLayoutVars>
      </dgm:prSet>
      <dgm:spPr/>
    </dgm:pt>
    <dgm:pt modelId="{9624FDC7-5331-49A6-8EDF-E42B0A57C27B}" type="pres">
      <dgm:prSet presAssocID="{F08C62D4-AC8D-4C35-A6A1-96FDF4DF971F}" presName="centerShape" presStyleLbl="node0" presStyleIdx="0" presStyleCnt="1" custScaleX="169560" custScaleY="141262"/>
      <dgm:spPr/>
    </dgm:pt>
    <dgm:pt modelId="{FA4771A7-336A-4136-856C-5BA3CD15892C}" type="pres">
      <dgm:prSet presAssocID="{185AA91C-F97D-4BEF-B544-6D7F84176A4C}" presName="Name9" presStyleLbl="parChTrans1D2" presStyleIdx="0" presStyleCnt="4"/>
      <dgm:spPr/>
    </dgm:pt>
    <dgm:pt modelId="{DC5A6564-7523-4469-961A-75B3E0D81A1F}" type="pres">
      <dgm:prSet presAssocID="{185AA91C-F97D-4BEF-B544-6D7F84176A4C}" presName="connTx" presStyleLbl="parChTrans1D2" presStyleIdx="0" presStyleCnt="4"/>
      <dgm:spPr/>
    </dgm:pt>
    <dgm:pt modelId="{064886DE-D07B-4CD8-8E0D-3E23E4F784B4}" type="pres">
      <dgm:prSet presAssocID="{26BC939B-AB98-423A-9DB7-04C36BE5295B}" presName="node" presStyleLbl="node1" presStyleIdx="0" presStyleCnt="4" custScaleX="142949" custScaleY="103677" custRadScaleRad="115159" custRadScaleInc="-401">
        <dgm:presLayoutVars>
          <dgm:bulletEnabled val="1"/>
        </dgm:presLayoutVars>
      </dgm:prSet>
      <dgm:spPr/>
    </dgm:pt>
    <dgm:pt modelId="{00D2D2B0-76CD-43D0-B016-47B1841DFB85}" type="pres">
      <dgm:prSet presAssocID="{73EC3CC0-EB44-4D18-A03F-AB35B2736210}" presName="Name9" presStyleLbl="parChTrans1D2" presStyleIdx="1" presStyleCnt="4"/>
      <dgm:spPr/>
    </dgm:pt>
    <dgm:pt modelId="{3321DA17-A11F-401A-AAAE-B9432D21ED63}" type="pres">
      <dgm:prSet presAssocID="{73EC3CC0-EB44-4D18-A03F-AB35B2736210}" presName="connTx" presStyleLbl="parChTrans1D2" presStyleIdx="1" presStyleCnt="4"/>
      <dgm:spPr/>
    </dgm:pt>
    <dgm:pt modelId="{53729D4C-06C0-4158-B5A7-3D416B78F658}" type="pres">
      <dgm:prSet presAssocID="{4F3C562C-3883-4752-A336-361411AAA63B}" presName="node" presStyleLbl="node1" presStyleIdx="1" presStyleCnt="4" custScaleX="129781" custScaleY="97938" custRadScaleRad="130745" custRadScaleInc="-549">
        <dgm:presLayoutVars>
          <dgm:bulletEnabled val="1"/>
        </dgm:presLayoutVars>
      </dgm:prSet>
      <dgm:spPr/>
    </dgm:pt>
    <dgm:pt modelId="{9B9012C5-B7A3-4971-A6E8-16C72EFF05F5}" type="pres">
      <dgm:prSet presAssocID="{FB5F2F6C-1AB4-4C26-A52A-9E2FF43F01BB}" presName="Name9" presStyleLbl="parChTrans1D2" presStyleIdx="2" presStyleCnt="4"/>
      <dgm:spPr/>
    </dgm:pt>
    <dgm:pt modelId="{09814BD6-E816-4590-BC34-28B1939B5D36}" type="pres">
      <dgm:prSet presAssocID="{FB5F2F6C-1AB4-4C26-A52A-9E2FF43F01BB}" presName="connTx" presStyleLbl="parChTrans1D2" presStyleIdx="2" presStyleCnt="4"/>
      <dgm:spPr/>
    </dgm:pt>
    <dgm:pt modelId="{8D8DA56A-3D9B-419D-AA1A-BC35E88161AA}" type="pres">
      <dgm:prSet presAssocID="{E52EB3F9-8D18-4075-AF2B-293C083E2721}" presName="node" presStyleLbl="node1" presStyleIdx="2" presStyleCnt="4" custScaleX="146020" custScaleY="109995" custRadScaleRad="113539" custRadScaleInc="-660">
        <dgm:presLayoutVars>
          <dgm:bulletEnabled val="1"/>
        </dgm:presLayoutVars>
      </dgm:prSet>
      <dgm:spPr/>
    </dgm:pt>
    <dgm:pt modelId="{3A646794-37A2-42A5-8077-B09FFF2A94E7}" type="pres">
      <dgm:prSet presAssocID="{4D16142E-FD77-433C-8414-8D4BF639C537}" presName="Name9" presStyleLbl="parChTrans1D2" presStyleIdx="3" presStyleCnt="4"/>
      <dgm:spPr/>
    </dgm:pt>
    <dgm:pt modelId="{663AEF1B-4E83-4159-80FB-59834B158185}" type="pres">
      <dgm:prSet presAssocID="{4D16142E-FD77-433C-8414-8D4BF639C537}" presName="connTx" presStyleLbl="parChTrans1D2" presStyleIdx="3" presStyleCnt="4"/>
      <dgm:spPr/>
    </dgm:pt>
    <dgm:pt modelId="{B80E04C8-4AA1-49C1-AF7F-86BA610B16AB}" type="pres">
      <dgm:prSet presAssocID="{D700D760-ACA4-48EA-B131-DEB7B8EA6734}" presName="node" presStyleLbl="node1" presStyleIdx="3" presStyleCnt="4" custScaleX="122227" custScaleY="99534" custRadScaleRad="140061" custRadScaleInc="512">
        <dgm:presLayoutVars>
          <dgm:bulletEnabled val="1"/>
        </dgm:presLayoutVars>
      </dgm:prSet>
      <dgm:spPr/>
    </dgm:pt>
  </dgm:ptLst>
  <dgm:cxnLst>
    <dgm:cxn modelId="{C2235C04-E6D1-4AD0-880E-A3DDF3168AC9}" type="presOf" srcId="{D700D760-ACA4-48EA-B131-DEB7B8EA6734}" destId="{B80E04C8-4AA1-49C1-AF7F-86BA610B16AB}" srcOrd="0" destOrd="0" presId="urn:microsoft.com/office/officeart/2005/8/layout/radial1"/>
    <dgm:cxn modelId="{52AC5D05-514A-4081-9506-0D4851249FDA}" srcId="{70D8D864-030F-4550-8D82-68E970C47F92}" destId="{F08C62D4-AC8D-4C35-A6A1-96FDF4DF971F}" srcOrd="0" destOrd="0" parTransId="{90B00CB8-2540-4607-AE69-EA5D9215501F}" sibTransId="{2DE21B72-984D-4215-9F9F-70D59A5F0038}"/>
    <dgm:cxn modelId="{3461C71B-F0A4-4AFA-9877-B1C315A09739}" type="presOf" srcId="{FB5F2F6C-1AB4-4C26-A52A-9E2FF43F01BB}" destId="{09814BD6-E816-4590-BC34-28B1939B5D36}" srcOrd="1" destOrd="0" presId="urn:microsoft.com/office/officeart/2005/8/layout/radial1"/>
    <dgm:cxn modelId="{9E1F5027-74F8-42DB-9E60-944CF489A3E6}" type="presOf" srcId="{4F3C562C-3883-4752-A336-361411AAA63B}" destId="{53729D4C-06C0-4158-B5A7-3D416B78F658}" srcOrd="0" destOrd="0" presId="urn:microsoft.com/office/officeart/2005/8/layout/radial1"/>
    <dgm:cxn modelId="{BDBD5437-0C03-41E9-B8EF-06BA380A427C}" type="presOf" srcId="{4D16142E-FD77-433C-8414-8D4BF639C537}" destId="{3A646794-37A2-42A5-8077-B09FFF2A94E7}" srcOrd="0" destOrd="0" presId="urn:microsoft.com/office/officeart/2005/8/layout/radial1"/>
    <dgm:cxn modelId="{2F27475F-6722-47D0-89E1-F4D9EFFB52B7}" type="presOf" srcId="{26BC939B-AB98-423A-9DB7-04C36BE5295B}" destId="{064886DE-D07B-4CD8-8E0D-3E23E4F784B4}" srcOrd="0" destOrd="0" presId="urn:microsoft.com/office/officeart/2005/8/layout/radial1"/>
    <dgm:cxn modelId="{BE175744-9FDB-4524-8968-8043048B8084}" type="presOf" srcId="{FB5F2F6C-1AB4-4C26-A52A-9E2FF43F01BB}" destId="{9B9012C5-B7A3-4971-A6E8-16C72EFF05F5}" srcOrd="0" destOrd="0" presId="urn:microsoft.com/office/officeart/2005/8/layout/radial1"/>
    <dgm:cxn modelId="{38E04971-C192-4FB2-B293-A09D96934FB6}" type="presOf" srcId="{185AA91C-F97D-4BEF-B544-6D7F84176A4C}" destId="{FA4771A7-336A-4136-856C-5BA3CD15892C}" srcOrd="0" destOrd="0" presId="urn:microsoft.com/office/officeart/2005/8/layout/radial1"/>
    <dgm:cxn modelId="{BBB5F253-2ACE-4CFC-9F50-F92CED3838D2}" type="presOf" srcId="{73EC3CC0-EB44-4D18-A03F-AB35B2736210}" destId="{00D2D2B0-76CD-43D0-B016-47B1841DFB85}" srcOrd="0" destOrd="0" presId="urn:microsoft.com/office/officeart/2005/8/layout/radial1"/>
    <dgm:cxn modelId="{051CCD76-CD10-4435-AAB7-8CC98A78C751}" type="presOf" srcId="{F08C62D4-AC8D-4C35-A6A1-96FDF4DF971F}" destId="{9624FDC7-5331-49A6-8EDF-E42B0A57C27B}" srcOrd="0" destOrd="0" presId="urn:microsoft.com/office/officeart/2005/8/layout/radial1"/>
    <dgm:cxn modelId="{814A318D-C486-48AB-96C2-25B8BC9F5D93}" type="presOf" srcId="{70D8D864-030F-4550-8D82-68E970C47F92}" destId="{D289C422-5A4A-491B-8C55-0173656FC6E4}" srcOrd="0" destOrd="0" presId="urn:microsoft.com/office/officeart/2005/8/layout/radial1"/>
    <dgm:cxn modelId="{66F75E92-9C22-419D-9C3B-5E1B0F11577F}" srcId="{F08C62D4-AC8D-4C35-A6A1-96FDF4DF971F}" destId="{D700D760-ACA4-48EA-B131-DEB7B8EA6734}" srcOrd="3" destOrd="0" parTransId="{4D16142E-FD77-433C-8414-8D4BF639C537}" sibTransId="{CA991FBD-F219-468E-9932-3B4B34276924}"/>
    <dgm:cxn modelId="{11E92D9B-FBDE-4158-812B-B0570EF1735B}" type="presOf" srcId="{73EC3CC0-EB44-4D18-A03F-AB35B2736210}" destId="{3321DA17-A11F-401A-AAAE-B9432D21ED63}" srcOrd="1" destOrd="0" presId="urn:microsoft.com/office/officeart/2005/8/layout/radial1"/>
    <dgm:cxn modelId="{F0BC22A1-B005-4A99-BD5A-B5E81204637C}" type="presOf" srcId="{4D16142E-FD77-433C-8414-8D4BF639C537}" destId="{663AEF1B-4E83-4159-80FB-59834B158185}" srcOrd="1" destOrd="0" presId="urn:microsoft.com/office/officeart/2005/8/layout/radial1"/>
    <dgm:cxn modelId="{FB3354A1-25A2-459D-85F0-AB9305AE030B}" type="presOf" srcId="{E52EB3F9-8D18-4075-AF2B-293C083E2721}" destId="{8D8DA56A-3D9B-419D-AA1A-BC35E88161AA}" srcOrd="0" destOrd="0" presId="urn:microsoft.com/office/officeart/2005/8/layout/radial1"/>
    <dgm:cxn modelId="{6D2AFCA4-FCEB-4A97-BADB-03E31339AF77}" type="presOf" srcId="{185AA91C-F97D-4BEF-B544-6D7F84176A4C}" destId="{DC5A6564-7523-4469-961A-75B3E0D81A1F}" srcOrd="1" destOrd="0" presId="urn:microsoft.com/office/officeart/2005/8/layout/radial1"/>
    <dgm:cxn modelId="{ED7425B7-D087-4BFF-8B33-7143A739C5E9}" srcId="{F08C62D4-AC8D-4C35-A6A1-96FDF4DF971F}" destId="{4F3C562C-3883-4752-A336-361411AAA63B}" srcOrd="1" destOrd="0" parTransId="{73EC3CC0-EB44-4D18-A03F-AB35B2736210}" sibTransId="{2D54D610-481B-4494-80D1-2F25AD434A4E}"/>
    <dgm:cxn modelId="{849D80B7-95BD-4917-8BE4-B8BA3037B9D4}" srcId="{F08C62D4-AC8D-4C35-A6A1-96FDF4DF971F}" destId="{26BC939B-AB98-423A-9DB7-04C36BE5295B}" srcOrd="0" destOrd="0" parTransId="{185AA91C-F97D-4BEF-B544-6D7F84176A4C}" sibTransId="{7B6ABAF7-7029-4001-9DAC-AE9E41C344DD}"/>
    <dgm:cxn modelId="{CFBD28BA-BA68-4DFD-9E59-FB57D1E24869}" srcId="{F08C62D4-AC8D-4C35-A6A1-96FDF4DF971F}" destId="{E52EB3F9-8D18-4075-AF2B-293C083E2721}" srcOrd="2" destOrd="0" parTransId="{FB5F2F6C-1AB4-4C26-A52A-9E2FF43F01BB}" sibTransId="{ED9EC04E-C7FA-4CEB-8FA0-278E60AFD881}"/>
    <dgm:cxn modelId="{5011D4DC-091B-4CCD-961A-9299F8D18BDA}" type="presParOf" srcId="{D289C422-5A4A-491B-8C55-0173656FC6E4}" destId="{9624FDC7-5331-49A6-8EDF-E42B0A57C27B}" srcOrd="0" destOrd="0" presId="urn:microsoft.com/office/officeart/2005/8/layout/radial1"/>
    <dgm:cxn modelId="{4F2C5CF2-F653-4A44-A9DD-06DB7F5BEA01}" type="presParOf" srcId="{D289C422-5A4A-491B-8C55-0173656FC6E4}" destId="{FA4771A7-336A-4136-856C-5BA3CD15892C}" srcOrd="1" destOrd="0" presId="urn:microsoft.com/office/officeart/2005/8/layout/radial1"/>
    <dgm:cxn modelId="{64AAE868-94E6-44F5-8F8E-A7A295380371}" type="presParOf" srcId="{FA4771A7-336A-4136-856C-5BA3CD15892C}" destId="{DC5A6564-7523-4469-961A-75B3E0D81A1F}" srcOrd="0" destOrd="0" presId="urn:microsoft.com/office/officeart/2005/8/layout/radial1"/>
    <dgm:cxn modelId="{985CD656-A492-4E41-A451-9B06B54A9E65}" type="presParOf" srcId="{D289C422-5A4A-491B-8C55-0173656FC6E4}" destId="{064886DE-D07B-4CD8-8E0D-3E23E4F784B4}" srcOrd="2" destOrd="0" presId="urn:microsoft.com/office/officeart/2005/8/layout/radial1"/>
    <dgm:cxn modelId="{84BCAA66-2DE8-44CE-A235-F517DF0D70A1}" type="presParOf" srcId="{D289C422-5A4A-491B-8C55-0173656FC6E4}" destId="{00D2D2B0-76CD-43D0-B016-47B1841DFB85}" srcOrd="3" destOrd="0" presId="urn:microsoft.com/office/officeart/2005/8/layout/radial1"/>
    <dgm:cxn modelId="{A0C88B52-5F4C-40EC-9B87-33331672BAFE}" type="presParOf" srcId="{00D2D2B0-76CD-43D0-B016-47B1841DFB85}" destId="{3321DA17-A11F-401A-AAAE-B9432D21ED63}" srcOrd="0" destOrd="0" presId="urn:microsoft.com/office/officeart/2005/8/layout/radial1"/>
    <dgm:cxn modelId="{129D5CD3-3E9B-40EC-89F1-92B772F0EEFF}" type="presParOf" srcId="{D289C422-5A4A-491B-8C55-0173656FC6E4}" destId="{53729D4C-06C0-4158-B5A7-3D416B78F658}" srcOrd="4" destOrd="0" presId="urn:microsoft.com/office/officeart/2005/8/layout/radial1"/>
    <dgm:cxn modelId="{43954BE9-4905-42BE-8E83-0DB6E157CFF6}" type="presParOf" srcId="{D289C422-5A4A-491B-8C55-0173656FC6E4}" destId="{9B9012C5-B7A3-4971-A6E8-16C72EFF05F5}" srcOrd="5" destOrd="0" presId="urn:microsoft.com/office/officeart/2005/8/layout/radial1"/>
    <dgm:cxn modelId="{C6FD0DC7-AA02-47E9-B41F-0337C495B1E4}" type="presParOf" srcId="{9B9012C5-B7A3-4971-A6E8-16C72EFF05F5}" destId="{09814BD6-E816-4590-BC34-28B1939B5D36}" srcOrd="0" destOrd="0" presId="urn:microsoft.com/office/officeart/2005/8/layout/radial1"/>
    <dgm:cxn modelId="{8C9DAAF8-3AAB-4AAB-8857-D23CFAE09AF8}" type="presParOf" srcId="{D289C422-5A4A-491B-8C55-0173656FC6E4}" destId="{8D8DA56A-3D9B-419D-AA1A-BC35E88161AA}" srcOrd="6" destOrd="0" presId="urn:microsoft.com/office/officeart/2005/8/layout/radial1"/>
    <dgm:cxn modelId="{997B2DFE-E0B3-4B91-B209-D3BD985F44EE}" type="presParOf" srcId="{D289C422-5A4A-491B-8C55-0173656FC6E4}" destId="{3A646794-37A2-42A5-8077-B09FFF2A94E7}" srcOrd="7" destOrd="0" presId="urn:microsoft.com/office/officeart/2005/8/layout/radial1"/>
    <dgm:cxn modelId="{E881A932-9D9F-4305-893E-B22F2EC12EDA}" type="presParOf" srcId="{3A646794-37A2-42A5-8077-B09FFF2A94E7}" destId="{663AEF1B-4E83-4159-80FB-59834B158185}" srcOrd="0" destOrd="0" presId="urn:microsoft.com/office/officeart/2005/8/layout/radial1"/>
    <dgm:cxn modelId="{BC9DC6BC-1A55-4187-BD7B-BB2D26CECFC7}" type="presParOf" srcId="{D289C422-5A4A-491B-8C55-0173656FC6E4}" destId="{B80E04C8-4AA1-49C1-AF7F-86BA610B16AB}"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4FDC7-5331-49A6-8EDF-E42B0A57C27B}">
      <dsp:nvSpPr>
        <dsp:cNvPr id="0" name=""/>
        <dsp:cNvSpPr/>
      </dsp:nvSpPr>
      <dsp:spPr>
        <a:xfrm>
          <a:off x="2189321" y="1418898"/>
          <a:ext cx="2430295" cy="1834254"/>
        </a:xfrm>
        <a:prstGeom prst="ellipse">
          <a:avLst/>
        </a:prstGeom>
        <a:solidFill>
          <a:schemeClr val="accent1">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b="1" kern="1200" dirty="0">
              <a:solidFill>
                <a:schemeClr val="tx1"/>
              </a:solidFill>
            </a:rPr>
            <a:t>System characteristics</a:t>
          </a:r>
        </a:p>
      </dsp:txBody>
      <dsp:txXfrm>
        <a:off x="2545229" y="1687518"/>
        <a:ext cx="1718479" cy="1297014"/>
      </dsp:txXfrm>
    </dsp:sp>
    <dsp:sp modelId="{FA4771A7-336A-4136-856C-5BA3CD15892C}">
      <dsp:nvSpPr>
        <dsp:cNvPr id="0" name=""/>
        <dsp:cNvSpPr/>
      </dsp:nvSpPr>
      <dsp:spPr>
        <a:xfrm rot="16148536">
          <a:off x="3344384" y="1356154"/>
          <a:ext cx="91343" cy="34271"/>
        </a:xfrm>
        <a:custGeom>
          <a:avLst/>
          <a:gdLst/>
          <a:ahLst/>
          <a:cxnLst/>
          <a:rect l="0" t="0" r="0" b="0"/>
          <a:pathLst>
            <a:path>
              <a:moveTo>
                <a:pt x="0" y="17135"/>
              </a:moveTo>
              <a:lnTo>
                <a:pt x="91343"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3387772" y="1371006"/>
        <a:ext cx="4567" cy="4567"/>
      </dsp:txXfrm>
    </dsp:sp>
    <dsp:sp modelId="{064886DE-D07B-4CD8-8E0D-3E23E4F784B4}">
      <dsp:nvSpPr>
        <dsp:cNvPr id="0" name=""/>
        <dsp:cNvSpPr/>
      </dsp:nvSpPr>
      <dsp:spPr>
        <a:xfrm>
          <a:off x="2451215" y="-18558"/>
          <a:ext cx="1856160" cy="1346222"/>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kern="1200" dirty="0">
              <a:solidFill>
                <a:schemeClr val="tx1"/>
              </a:solidFill>
            </a:rPr>
            <a:t>Organizational commitment</a:t>
          </a:r>
        </a:p>
      </dsp:txBody>
      <dsp:txXfrm>
        <a:off x="2723043" y="178592"/>
        <a:ext cx="1312504" cy="951922"/>
      </dsp:txXfrm>
    </dsp:sp>
    <dsp:sp modelId="{00D2D2B0-76CD-43D0-B016-47B1841DFB85}">
      <dsp:nvSpPr>
        <dsp:cNvPr id="0" name=""/>
        <dsp:cNvSpPr/>
      </dsp:nvSpPr>
      <dsp:spPr>
        <a:xfrm rot="21585984">
          <a:off x="4619597" y="2313373"/>
          <a:ext cx="276067" cy="34271"/>
        </a:xfrm>
        <a:custGeom>
          <a:avLst/>
          <a:gdLst/>
          <a:ahLst/>
          <a:cxnLst/>
          <a:rect l="0" t="0" r="0" b="0"/>
          <a:pathLst>
            <a:path>
              <a:moveTo>
                <a:pt x="0" y="17135"/>
              </a:moveTo>
              <a:lnTo>
                <a:pt x="276067"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750729" y="2323607"/>
        <a:ext cx="13803" cy="13803"/>
      </dsp:txXfrm>
    </dsp:sp>
    <dsp:sp modelId="{53729D4C-06C0-4158-B5A7-3D416B78F658}">
      <dsp:nvSpPr>
        <dsp:cNvPr id="0" name=""/>
        <dsp:cNvSpPr/>
      </dsp:nvSpPr>
      <dsp:spPr>
        <a:xfrm>
          <a:off x="4895651" y="1690659"/>
          <a:ext cx="1685176" cy="1271702"/>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b="0" kern="1200" dirty="0">
              <a:solidFill>
                <a:schemeClr val="tx1"/>
              </a:solidFill>
            </a:rPr>
            <a:t>Staff education</a:t>
          </a:r>
        </a:p>
      </dsp:txBody>
      <dsp:txXfrm>
        <a:off x="5142439" y="1876895"/>
        <a:ext cx="1191600" cy="899230"/>
      </dsp:txXfrm>
    </dsp:sp>
    <dsp:sp modelId="{9B9012C5-B7A3-4971-A6E8-16C72EFF05F5}">
      <dsp:nvSpPr>
        <dsp:cNvPr id="0" name=""/>
        <dsp:cNvSpPr/>
      </dsp:nvSpPr>
      <dsp:spPr>
        <a:xfrm rot="5418373">
          <a:off x="3357644" y="3277709"/>
          <a:ext cx="83400" cy="34271"/>
        </a:xfrm>
        <a:custGeom>
          <a:avLst/>
          <a:gdLst/>
          <a:ahLst/>
          <a:cxnLst/>
          <a:rect l="0" t="0" r="0" b="0"/>
          <a:pathLst>
            <a:path>
              <a:moveTo>
                <a:pt x="0" y="17135"/>
              </a:moveTo>
              <a:lnTo>
                <a:pt x="83400"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3397259" y="3292760"/>
        <a:ext cx="4170" cy="4170"/>
      </dsp:txXfrm>
    </dsp:sp>
    <dsp:sp modelId="{8D8DA56A-3D9B-419D-AA1A-BC35E88161AA}">
      <dsp:nvSpPr>
        <dsp:cNvPr id="0" name=""/>
        <dsp:cNvSpPr/>
      </dsp:nvSpPr>
      <dsp:spPr>
        <a:xfrm>
          <a:off x="2503242" y="3336538"/>
          <a:ext cx="1784276" cy="1400070"/>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schemeClr val="tx1"/>
              </a:solidFill>
            </a:rPr>
            <a:t>Provision at no cost</a:t>
          </a:r>
        </a:p>
      </dsp:txBody>
      <dsp:txXfrm>
        <a:off x="2764543" y="3541574"/>
        <a:ext cx="1261674" cy="989998"/>
      </dsp:txXfrm>
    </dsp:sp>
    <dsp:sp modelId="{3A646794-37A2-42A5-8077-B09FFF2A94E7}">
      <dsp:nvSpPr>
        <dsp:cNvPr id="0" name=""/>
        <dsp:cNvSpPr/>
      </dsp:nvSpPr>
      <dsp:spPr>
        <a:xfrm rot="10813924">
          <a:off x="1848624" y="2313278"/>
          <a:ext cx="340716" cy="34271"/>
        </a:xfrm>
        <a:custGeom>
          <a:avLst/>
          <a:gdLst/>
          <a:ahLst/>
          <a:cxnLst/>
          <a:rect l="0" t="0" r="0" b="0"/>
          <a:pathLst>
            <a:path>
              <a:moveTo>
                <a:pt x="0" y="17135"/>
              </a:moveTo>
              <a:lnTo>
                <a:pt x="340716"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010464" y="2321896"/>
        <a:ext cx="17035" cy="17035"/>
      </dsp:txXfrm>
    </dsp:sp>
    <dsp:sp modelId="{B80E04C8-4AA1-49C1-AF7F-86BA610B16AB}">
      <dsp:nvSpPr>
        <dsp:cNvPr id="0" name=""/>
        <dsp:cNvSpPr/>
      </dsp:nvSpPr>
      <dsp:spPr>
        <a:xfrm>
          <a:off x="261545" y="1680296"/>
          <a:ext cx="1587089" cy="1292426"/>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schemeClr val="tx1"/>
              </a:solidFill>
            </a:rPr>
            <a:t>External source support</a:t>
          </a:r>
        </a:p>
      </dsp:txBody>
      <dsp:txXfrm>
        <a:off x="493969" y="1869567"/>
        <a:ext cx="1122241" cy="913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4FDC7-5331-49A6-8EDF-E42B0A57C27B}">
      <dsp:nvSpPr>
        <dsp:cNvPr id="0" name=""/>
        <dsp:cNvSpPr/>
      </dsp:nvSpPr>
      <dsp:spPr>
        <a:xfrm>
          <a:off x="1771650" y="117884"/>
          <a:ext cx="2857503" cy="2037943"/>
        </a:xfrm>
        <a:prstGeom prst="ellipse">
          <a:avLst/>
        </a:prstGeom>
        <a:solidFill>
          <a:schemeClr val="accent1">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CA" sz="2400" b="1" kern="1200" dirty="0">
              <a:solidFill>
                <a:schemeClr val="tx1"/>
              </a:solidFill>
            </a:rPr>
            <a:t>Staff</a:t>
          </a:r>
          <a:r>
            <a:rPr lang="en-CA" sz="2400" b="1" kern="1200" baseline="0" dirty="0">
              <a:solidFill>
                <a:schemeClr val="tx1"/>
              </a:solidFill>
            </a:rPr>
            <a:t> characteristics</a:t>
          </a:r>
          <a:endParaRPr lang="en-CA" sz="2400" b="1" kern="1200" dirty="0">
            <a:solidFill>
              <a:schemeClr val="tx1"/>
            </a:solidFill>
          </a:endParaRPr>
        </a:p>
      </dsp:txBody>
      <dsp:txXfrm>
        <a:off x="2190122" y="416334"/>
        <a:ext cx="2020559" cy="1441043"/>
      </dsp:txXfrm>
    </dsp:sp>
    <dsp:sp modelId="{FA4771A7-336A-4136-856C-5BA3CD15892C}">
      <dsp:nvSpPr>
        <dsp:cNvPr id="0" name=""/>
        <dsp:cNvSpPr/>
      </dsp:nvSpPr>
      <dsp:spPr>
        <a:xfrm rot="2750267">
          <a:off x="3844763" y="2357946"/>
          <a:ext cx="1115414" cy="33310"/>
        </a:xfrm>
        <a:custGeom>
          <a:avLst/>
          <a:gdLst/>
          <a:ahLst/>
          <a:cxnLst/>
          <a:rect l="0" t="0" r="0" b="0"/>
          <a:pathLst>
            <a:path>
              <a:moveTo>
                <a:pt x="0" y="16655"/>
              </a:moveTo>
              <a:lnTo>
                <a:pt x="1115414" y="166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374585" y="2346716"/>
        <a:ext cx="55770" cy="55770"/>
      </dsp:txXfrm>
    </dsp:sp>
    <dsp:sp modelId="{064886DE-D07B-4CD8-8E0D-3E23E4F784B4}">
      <dsp:nvSpPr>
        <dsp:cNvPr id="0" name=""/>
        <dsp:cNvSpPr/>
      </dsp:nvSpPr>
      <dsp:spPr>
        <a:xfrm>
          <a:off x="4413758" y="2656985"/>
          <a:ext cx="1778934" cy="1290212"/>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b="0" kern="1200" dirty="0">
              <a:solidFill>
                <a:schemeClr val="tx1"/>
              </a:solidFill>
            </a:rPr>
            <a:t>Commitment to work with protectors</a:t>
          </a:r>
        </a:p>
      </dsp:txBody>
      <dsp:txXfrm>
        <a:off x="4674277" y="2845932"/>
        <a:ext cx="1257896" cy="912318"/>
      </dsp:txXfrm>
    </dsp:sp>
    <dsp:sp modelId="{00D2D2B0-76CD-43D0-B016-47B1841DFB85}">
      <dsp:nvSpPr>
        <dsp:cNvPr id="0" name=""/>
        <dsp:cNvSpPr/>
      </dsp:nvSpPr>
      <dsp:spPr>
        <a:xfrm rot="7889084">
          <a:off x="1578594" y="2369489"/>
          <a:ext cx="1034247" cy="33310"/>
        </a:xfrm>
        <a:custGeom>
          <a:avLst/>
          <a:gdLst/>
          <a:ahLst/>
          <a:cxnLst/>
          <a:rect l="0" t="0" r="0" b="0"/>
          <a:pathLst>
            <a:path>
              <a:moveTo>
                <a:pt x="0" y="16655"/>
              </a:moveTo>
              <a:lnTo>
                <a:pt x="1034247" y="166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069861" y="2360288"/>
        <a:ext cx="51712" cy="51712"/>
      </dsp:txXfrm>
    </dsp:sp>
    <dsp:sp modelId="{53729D4C-06C0-4158-B5A7-3D416B78F658}">
      <dsp:nvSpPr>
        <dsp:cNvPr id="0" name=""/>
        <dsp:cNvSpPr/>
      </dsp:nvSpPr>
      <dsp:spPr>
        <a:xfrm>
          <a:off x="497402" y="2671044"/>
          <a:ext cx="1615065" cy="1218793"/>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b="0" kern="1200" dirty="0">
              <a:solidFill>
                <a:schemeClr val="tx1"/>
              </a:solidFill>
            </a:rPr>
            <a:t>Positive attitudes</a:t>
          </a:r>
        </a:p>
      </dsp:txBody>
      <dsp:txXfrm>
        <a:off x="733923" y="2849532"/>
        <a:ext cx="1142023" cy="861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4FDC7-5331-49A6-8EDF-E42B0A57C27B}">
      <dsp:nvSpPr>
        <dsp:cNvPr id="0" name=""/>
        <dsp:cNvSpPr/>
      </dsp:nvSpPr>
      <dsp:spPr>
        <a:xfrm>
          <a:off x="2235535" y="1453833"/>
          <a:ext cx="2422192" cy="1834254"/>
        </a:xfrm>
        <a:prstGeom prst="ellipse">
          <a:avLst/>
        </a:prstGeom>
        <a:solidFill>
          <a:schemeClr val="accent1">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b="1" kern="1200" dirty="0">
              <a:solidFill>
                <a:schemeClr val="tx1"/>
              </a:solidFill>
            </a:rPr>
            <a:t>Resident characteristics</a:t>
          </a:r>
        </a:p>
      </dsp:txBody>
      <dsp:txXfrm>
        <a:off x="2590257" y="1722453"/>
        <a:ext cx="1712748" cy="1297014"/>
      </dsp:txXfrm>
    </dsp:sp>
    <dsp:sp modelId="{FA4771A7-336A-4136-856C-5BA3CD15892C}">
      <dsp:nvSpPr>
        <dsp:cNvPr id="0" name=""/>
        <dsp:cNvSpPr/>
      </dsp:nvSpPr>
      <dsp:spPr>
        <a:xfrm rot="16191721">
          <a:off x="3390486" y="1382892"/>
          <a:ext cx="107614" cy="34271"/>
        </a:xfrm>
        <a:custGeom>
          <a:avLst/>
          <a:gdLst/>
          <a:ahLst/>
          <a:cxnLst/>
          <a:rect l="0" t="0" r="0" b="0"/>
          <a:pathLst>
            <a:path>
              <a:moveTo>
                <a:pt x="0" y="17135"/>
              </a:moveTo>
              <a:lnTo>
                <a:pt x="107614"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3441603" y="1397337"/>
        <a:ext cx="5380" cy="5380"/>
      </dsp:txXfrm>
    </dsp:sp>
    <dsp:sp modelId="{064886DE-D07B-4CD8-8E0D-3E23E4F784B4}">
      <dsp:nvSpPr>
        <dsp:cNvPr id="0" name=""/>
        <dsp:cNvSpPr/>
      </dsp:nvSpPr>
      <dsp:spPr>
        <a:xfrm>
          <a:off x="2514463" y="0"/>
          <a:ext cx="1856160" cy="1346222"/>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kern="1200" dirty="0">
              <a:solidFill>
                <a:schemeClr val="tx1"/>
              </a:solidFill>
            </a:rPr>
            <a:t>Clinical</a:t>
          </a:r>
          <a:r>
            <a:rPr lang="en-CA" sz="1600" b="0" kern="1200" baseline="0" dirty="0">
              <a:solidFill>
                <a:schemeClr val="tx1"/>
              </a:solidFill>
            </a:rPr>
            <a:t> risk factors for falls and fractures</a:t>
          </a:r>
          <a:endParaRPr lang="en-CA" sz="1600" b="0" kern="1200" dirty="0">
            <a:solidFill>
              <a:schemeClr val="tx1"/>
            </a:solidFill>
          </a:endParaRPr>
        </a:p>
      </dsp:txBody>
      <dsp:txXfrm>
        <a:off x="2786291" y="197150"/>
        <a:ext cx="1312504" cy="951922"/>
      </dsp:txXfrm>
    </dsp:sp>
    <dsp:sp modelId="{00D2D2B0-76CD-43D0-B016-47B1841DFB85}">
      <dsp:nvSpPr>
        <dsp:cNvPr id="0" name=""/>
        <dsp:cNvSpPr/>
      </dsp:nvSpPr>
      <dsp:spPr>
        <a:xfrm rot="19800000">
          <a:off x="4398575" y="1756101"/>
          <a:ext cx="166687" cy="34271"/>
        </a:xfrm>
        <a:custGeom>
          <a:avLst/>
          <a:gdLst/>
          <a:ahLst/>
          <a:cxnLst/>
          <a:rect l="0" t="0" r="0" b="0"/>
          <a:pathLst>
            <a:path>
              <a:moveTo>
                <a:pt x="0" y="17135"/>
              </a:moveTo>
              <a:lnTo>
                <a:pt x="166687"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477752" y="1769070"/>
        <a:ext cx="8334" cy="8334"/>
      </dsp:txXfrm>
    </dsp:sp>
    <dsp:sp modelId="{53729D4C-06C0-4158-B5A7-3D416B78F658}">
      <dsp:nvSpPr>
        <dsp:cNvPr id="0" name=""/>
        <dsp:cNvSpPr/>
      </dsp:nvSpPr>
      <dsp:spPr>
        <a:xfrm>
          <a:off x="4437725" y="700016"/>
          <a:ext cx="1482575" cy="1341508"/>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kern="1200" dirty="0">
              <a:solidFill>
                <a:schemeClr val="tx1"/>
              </a:solidFill>
            </a:rPr>
            <a:t>Recognition of need</a:t>
          </a:r>
        </a:p>
      </dsp:txBody>
      <dsp:txXfrm>
        <a:off x="4654843" y="896475"/>
        <a:ext cx="1048339" cy="948590"/>
      </dsp:txXfrm>
    </dsp:sp>
    <dsp:sp modelId="{C23EED94-B21B-4B24-A73C-1249B9154FDC}">
      <dsp:nvSpPr>
        <dsp:cNvPr id="0" name=""/>
        <dsp:cNvSpPr/>
      </dsp:nvSpPr>
      <dsp:spPr>
        <a:xfrm rot="1880460">
          <a:off x="4381090" y="2961783"/>
          <a:ext cx="127693" cy="34271"/>
        </a:xfrm>
        <a:custGeom>
          <a:avLst/>
          <a:gdLst/>
          <a:ahLst/>
          <a:cxnLst/>
          <a:rect l="0" t="0" r="0" b="0"/>
          <a:pathLst>
            <a:path>
              <a:moveTo>
                <a:pt x="0" y="17135"/>
              </a:moveTo>
              <a:lnTo>
                <a:pt x="127693"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441745" y="2975727"/>
        <a:ext cx="6384" cy="6384"/>
      </dsp:txXfrm>
    </dsp:sp>
    <dsp:sp modelId="{DDB195C1-C5D5-459D-9D00-42B87F32734B}">
      <dsp:nvSpPr>
        <dsp:cNvPr id="0" name=""/>
        <dsp:cNvSpPr/>
      </dsp:nvSpPr>
      <dsp:spPr>
        <a:xfrm>
          <a:off x="4404735" y="2700578"/>
          <a:ext cx="1298477" cy="1298477"/>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rPr>
            <a:t>Positive attitudes</a:t>
          </a:r>
        </a:p>
      </dsp:txBody>
      <dsp:txXfrm>
        <a:off x="4594893" y="2890736"/>
        <a:ext cx="918161" cy="918161"/>
      </dsp:txXfrm>
    </dsp:sp>
    <dsp:sp modelId="{A4191093-52D4-423D-9F20-82F89E479DAD}">
      <dsp:nvSpPr>
        <dsp:cNvPr id="0" name=""/>
        <dsp:cNvSpPr/>
      </dsp:nvSpPr>
      <dsp:spPr>
        <a:xfrm rot="5400000">
          <a:off x="3384309" y="3333275"/>
          <a:ext cx="124644" cy="34271"/>
        </a:xfrm>
        <a:custGeom>
          <a:avLst/>
          <a:gdLst/>
          <a:ahLst/>
          <a:cxnLst/>
          <a:rect l="0" t="0" r="0" b="0"/>
          <a:pathLst>
            <a:path>
              <a:moveTo>
                <a:pt x="0" y="17135"/>
              </a:moveTo>
              <a:lnTo>
                <a:pt x="124644"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443515" y="3347294"/>
        <a:ext cx="6232" cy="6232"/>
      </dsp:txXfrm>
    </dsp:sp>
    <dsp:sp modelId="{82D96B68-6C5B-4656-9BF7-6FDAEFE80957}">
      <dsp:nvSpPr>
        <dsp:cNvPr id="0" name=""/>
        <dsp:cNvSpPr/>
      </dsp:nvSpPr>
      <dsp:spPr>
        <a:xfrm>
          <a:off x="2797393" y="3412733"/>
          <a:ext cx="1298477" cy="1298477"/>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rPr>
            <a:t>Peer &amp; family advocacy</a:t>
          </a:r>
        </a:p>
      </dsp:txBody>
      <dsp:txXfrm>
        <a:off x="2987551" y="3602891"/>
        <a:ext cx="918161" cy="918161"/>
      </dsp:txXfrm>
    </dsp:sp>
    <dsp:sp modelId="{9B9012C5-B7A3-4971-A6E8-16C72EFF05F5}">
      <dsp:nvSpPr>
        <dsp:cNvPr id="0" name=""/>
        <dsp:cNvSpPr/>
      </dsp:nvSpPr>
      <dsp:spPr>
        <a:xfrm rot="8988120">
          <a:off x="2437721" y="2925797"/>
          <a:ext cx="52170" cy="34271"/>
        </a:xfrm>
        <a:custGeom>
          <a:avLst/>
          <a:gdLst/>
          <a:ahLst/>
          <a:cxnLst/>
          <a:rect l="0" t="0" r="0" b="0"/>
          <a:pathLst>
            <a:path>
              <a:moveTo>
                <a:pt x="0" y="17135"/>
              </a:moveTo>
              <a:lnTo>
                <a:pt x="52170"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462502" y="2941629"/>
        <a:ext cx="2608" cy="2608"/>
      </dsp:txXfrm>
    </dsp:sp>
    <dsp:sp modelId="{8D8DA56A-3D9B-419D-AA1A-BC35E88161AA}">
      <dsp:nvSpPr>
        <dsp:cNvPr id="0" name=""/>
        <dsp:cNvSpPr/>
      </dsp:nvSpPr>
      <dsp:spPr>
        <a:xfrm>
          <a:off x="972576" y="2698257"/>
          <a:ext cx="1629303" cy="1276844"/>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rPr>
            <a:t>Use of incontinence products</a:t>
          </a:r>
        </a:p>
      </dsp:txBody>
      <dsp:txXfrm>
        <a:off x="1211182" y="2885246"/>
        <a:ext cx="1152091" cy="902866"/>
      </dsp:txXfrm>
    </dsp:sp>
    <dsp:sp modelId="{3A646794-37A2-42A5-8077-B09FFF2A94E7}">
      <dsp:nvSpPr>
        <dsp:cNvPr id="0" name=""/>
        <dsp:cNvSpPr/>
      </dsp:nvSpPr>
      <dsp:spPr>
        <a:xfrm rot="12600000">
          <a:off x="2310932" y="1751528"/>
          <a:ext cx="184980" cy="34271"/>
        </a:xfrm>
        <a:custGeom>
          <a:avLst/>
          <a:gdLst/>
          <a:ahLst/>
          <a:cxnLst/>
          <a:rect l="0" t="0" r="0" b="0"/>
          <a:pathLst>
            <a:path>
              <a:moveTo>
                <a:pt x="0" y="17135"/>
              </a:moveTo>
              <a:lnTo>
                <a:pt x="184980"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398798" y="1764039"/>
        <a:ext cx="9249" cy="9249"/>
      </dsp:txXfrm>
    </dsp:sp>
    <dsp:sp modelId="{B80E04C8-4AA1-49C1-AF7F-86BA610B16AB}">
      <dsp:nvSpPr>
        <dsp:cNvPr id="0" name=""/>
        <dsp:cNvSpPr/>
      </dsp:nvSpPr>
      <dsp:spPr>
        <a:xfrm>
          <a:off x="882425" y="702456"/>
          <a:ext cx="1587089" cy="1292426"/>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rPr>
            <a:t>Physical</a:t>
          </a:r>
          <a:r>
            <a:rPr lang="en-CA" sz="1600" kern="1200" baseline="0" dirty="0">
              <a:solidFill>
                <a:schemeClr val="tx1"/>
              </a:solidFill>
            </a:rPr>
            <a:t> and cognitive impairment</a:t>
          </a:r>
          <a:endParaRPr lang="en-CA" sz="1600" kern="1200" dirty="0">
            <a:solidFill>
              <a:schemeClr val="tx1"/>
            </a:solidFill>
          </a:endParaRPr>
        </a:p>
      </dsp:txBody>
      <dsp:txXfrm>
        <a:off x="1114849" y="891727"/>
        <a:ext cx="1122241" cy="9138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4FDC7-5331-49A6-8EDF-E42B0A57C27B}">
      <dsp:nvSpPr>
        <dsp:cNvPr id="0" name=""/>
        <dsp:cNvSpPr/>
      </dsp:nvSpPr>
      <dsp:spPr>
        <a:xfrm>
          <a:off x="1781177" y="80015"/>
          <a:ext cx="2838450" cy="2037943"/>
        </a:xfrm>
        <a:prstGeom prst="ellipse">
          <a:avLst/>
        </a:prstGeom>
        <a:solidFill>
          <a:schemeClr val="accent1">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CA" sz="2400" b="1" kern="1200" baseline="0" dirty="0">
              <a:solidFill>
                <a:schemeClr val="tx1"/>
              </a:solidFill>
            </a:rPr>
            <a:t>Hip protector characteristics</a:t>
          </a:r>
          <a:endParaRPr lang="en-CA" sz="2400" b="1" kern="1200" dirty="0">
            <a:solidFill>
              <a:schemeClr val="tx1"/>
            </a:solidFill>
          </a:endParaRPr>
        </a:p>
      </dsp:txBody>
      <dsp:txXfrm>
        <a:off x="2196858" y="378465"/>
        <a:ext cx="2007088" cy="1441043"/>
      </dsp:txXfrm>
    </dsp:sp>
    <dsp:sp modelId="{FA4771A7-336A-4136-856C-5BA3CD15892C}">
      <dsp:nvSpPr>
        <dsp:cNvPr id="0" name=""/>
        <dsp:cNvSpPr/>
      </dsp:nvSpPr>
      <dsp:spPr>
        <a:xfrm rot="2750267">
          <a:off x="3842607" y="2319165"/>
          <a:ext cx="1117955" cy="33310"/>
        </a:xfrm>
        <a:custGeom>
          <a:avLst/>
          <a:gdLst/>
          <a:ahLst/>
          <a:cxnLst/>
          <a:rect l="0" t="0" r="0" b="0"/>
          <a:pathLst>
            <a:path>
              <a:moveTo>
                <a:pt x="0" y="16655"/>
              </a:moveTo>
              <a:lnTo>
                <a:pt x="1117955" y="166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373636" y="2307872"/>
        <a:ext cx="55897" cy="55897"/>
      </dsp:txXfrm>
    </dsp:sp>
    <dsp:sp modelId="{064886DE-D07B-4CD8-8E0D-3E23E4F784B4}">
      <dsp:nvSpPr>
        <dsp:cNvPr id="0" name=""/>
        <dsp:cNvSpPr/>
      </dsp:nvSpPr>
      <dsp:spPr>
        <a:xfrm>
          <a:off x="4413758" y="2619116"/>
          <a:ext cx="1778934" cy="1290212"/>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b="0" kern="1200" dirty="0">
              <a:solidFill>
                <a:schemeClr val="tx1"/>
              </a:solidFill>
            </a:rPr>
            <a:t>Soft shell type</a:t>
          </a:r>
        </a:p>
      </dsp:txBody>
      <dsp:txXfrm>
        <a:off x="4674277" y="2808063"/>
        <a:ext cx="1257896" cy="912318"/>
      </dsp:txXfrm>
    </dsp:sp>
    <dsp:sp modelId="{00D2D2B0-76CD-43D0-B016-47B1841DFB85}">
      <dsp:nvSpPr>
        <dsp:cNvPr id="0" name=""/>
        <dsp:cNvSpPr/>
      </dsp:nvSpPr>
      <dsp:spPr>
        <a:xfrm rot="7889084">
          <a:off x="1649508" y="2298674"/>
          <a:ext cx="950684" cy="33310"/>
        </a:xfrm>
        <a:custGeom>
          <a:avLst/>
          <a:gdLst/>
          <a:ahLst/>
          <a:cxnLst/>
          <a:rect l="0" t="0" r="0" b="0"/>
          <a:pathLst>
            <a:path>
              <a:moveTo>
                <a:pt x="0" y="16655"/>
              </a:moveTo>
              <a:lnTo>
                <a:pt x="950684" y="166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101084" y="2291562"/>
        <a:ext cx="47534" cy="47534"/>
      </dsp:txXfrm>
    </dsp:sp>
    <dsp:sp modelId="{53729D4C-06C0-4158-B5A7-3D416B78F658}">
      <dsp:nvSpPr>
        <dsp:cNvPr id="0" name=""/>
        <dsp:cNvSpPr/>
      </dsp:nvSpPr>
      <dsp:spPr>
        <a:xfrm>
          <a:off x="390541" y="2557438"/>
          <a:ext cx="1828787" cy="1370268"/>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b="0" kern="1200" dirty="0">
              <a:solidFill>
                <a:schemeClr val="tx1"/>
              </a:solidFill>
            </a:rPr>
            <a:t>Colour</a:t>
          </a:r>
          <a:r>
            <a:rPr lang="en-CA" sz="1800" b="0" kern="1200" baseline="0" dirty="0">
              <a:solidFill>
                <a:schemeClr val="tx1"/>
              </a:solidFill>
            </a:rPr>
            <a:t> steadfastness</a:t>
          </a:r>
          <a:endParaRPr lang="en-CA" sz="1800" b="0" kern="1200" dirty="0">
            <a:solidFill>
              <a:schemeClr val="tx1"/>
            </a:solidFill>
          </a:endParaRPr>
        </a:p>
      </dsp:txBody>
      <dsp:txXfrm>
        <a:off x="658361" y="2758109"/>
        <a:ext cx="1293147" cy="9689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4FDC7-5331-49A6-8EDF-E42B0A57C27B}">
      <dsp:nvSpPr>
        <dsp:cNvPr id="0" name=""/>
        <dsp:cNvSpPr/>
      </dsp:nvSpPr>
      <dsp:spPr>
        <a:xfrm>
          <a:off x="2217902" y="1406780"/>
          <a:ext cx="2335051" cy="1863470"/>
        </a:xfrm>
        <a:prstGeom prst="ellipse">
          <a:avLst/>
        </a:prstGeom>
        <a:solidFill>
          <a:schemeClr val="accent1">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b="1" kern="1200" dirty="0">
              <a:solidFill>
                <a:schemeClr val="tx1"/>
              </a:solidFill>
            </a:rPr>
            <a:t>System characteristics</a:t>
          </a:r>
        </a:p>
      </dsp:txBody>
      <dsp:txXfrm>
        <a:off x="2559862" y="1679679"/>
        <a:ext cx="1651131" cy="1317672"/>
      </dsp:txXfrm>
    </dsp:sp>
    <dsp:sp modelId="{FA4771A7-336A-4136-856C-5BA3CD15892C}">
      <dsp:nvSpPr>
        <dsp:cNvPr id="0" name=""/>
        <dsp:cNvSpPr/>
      </dsp:nvSpPr>
      <dsp:spPr>
        <a:xfrm rot="16187532">
          <a:off x="3338807" y="1346563"/>
          <a:ext cx="86170" cy="34271"/>
        </a:xfrm>
        <a:custGeom>
          <a:avLst/>
          <a:gdLst/>
          <a:ahLst/>
          <a:cxnLst/>
          <a:rect l="0" t="0" r="0" b="0"/>
          <a:pathLst>
            <a:path>
              <a:moveTo>
                <a:pt x="0" y="17135"/>
              </a:moveTo>
              <a:lnTo>
                <a:pt x="86170"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3379738" y="1361544"/>
        <a:ext cx="4308" cy="4308"/>
      </dsp:txXfrm>
    </dsp:sp>
    <dsp:sp modelId="{064886DE-D07B-4CD8-8E0D-3E23E4F784B4}">
      <dsp:nvSpPr>
        <dsp:cNvPr id="0" name=""/>
        <dsp:cNvSpPr/>
      </dsp:nvSpPr>
      <dsp:spPr>
        <a:xfrm>
          <a:off x="2451215" y="-25606"/>
          <a:ext cx="1856160" cy="1346222"/>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kern="1200" dirty="0">
              <a:solidFill>
                <a:schemeClr val="tx1"/>
              </a:solidFill>
            </a:rPr>
            <a:t>Laundering</a:t>
          </a:r>
          <a:r>
            <a:rPr lang="en-CA" sz="1600" b="0" kern="1200" baseline="0" dirty="0">
              <a:solidFill>
                <a:schemeClr val="tx1"/>
              </a:solidFill>
            </a:rPr>
            <a:t> issues</a:t>
          </a:r>
          <a:endParaRPr lang="en-CA" sz="1600" b="0" kern="1200" dirty="0">
            <a:solidFill>
              <a:schemeClr val="tx1"/>
            </a:solidFill>
          </a:endParaRPr>
        </a:p>
      </dsp:txBody>
      <dsp:txXfrm>
        <a:off x="2723043" y="171544"/>
        <a:ext cx="1312504" cy="951922"/>
      </dsp:txXfrm>
    </dsp:sp>
    <dsp:sp modelId="{00D2D2B0-76CD-43D0-B016-47B1841DFB85}">
      <dsp:nvSpPr>
        <dsp:cNvPr id="0" name=""/>
        <dsp:cNvSpPr/>
      </dsp:nvSpPr>
      <dsp:spPr>
        <a:xfrm rot="21558420">
          <a:off x="4552807" y="2305127"/>
          <a:ext cx="352491" cy="34271"/>
        </a:xfrm>
        <a:custGeom>
          <a:avLst/>
          <a:gdLst/>
          <a:ahLst/>
          <a:cxnLst/>
          <a:rect l="0" t="0" r="0" b="0"/>
          <a:pathLst>
            <a:path>
              <a:moveTo>
                <a:pt x="0" y="17135"/>
              </a:moveTo>
              <a:lnTo>
                <a:pt x="352491"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720240" y="2313451"/>
        <a:ext cx="17624" cy="17624"/>
      </dsp:txXfrm>
    </dsp:sp>
    <dsp:sp modelId="{53729D4C-06C0-4158-B5A7-3D416B78F658}">
      <dsp:nvSpPr>
        <dsp:cNvPr id="0" name=""/>
        <dsp:cNvSpPr/>
      </dsp:nvSpPr>
      <dsp:spPr>
        <a:xfrm>
          <a:off x="4905177" y="1674090"/>
          <a:ext cx="1685176" cy="1271702"/>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kern="1200" dirty="0">
              <a:solidFill>
                <a:schemeClr val="tx1"/>
              </a:solidFill>
            </a:rPr>
            <a:t>Insufficient staffing</a:t>
          </a:r>
        </a:p>
      </dsp:txBody>
      <dsp:txXfrm>
        <a:off x="5151965" y="1860326"/>
        <a:ext cx="1191600" cy="899230"/>
      </dsp:txXfrm>
    </dsp:sp>
    <dsp:sp modelId="{9B9012C5-B7A3-4971-A6E8-16C72EFF05F5}">
      <dsp:nvSpPr>
        <dsp:cNvPr id="0" name=""/>
        <dsp:cNvSpPr/>
      </dsp:nvSpPr>
      <dsp:spPr>
        <a:xfrm rot="5379768">
          <a:off x="3368463" y="3275686"/>
          <a:ext cx="45163" cy="34271"/>
        </a:xfrm>
        <a:custGeom>
          <a:avLst/>
          <a:gdLst/>
          <a:ahLst/>
          <a:cxnLst/>
          <a:rect l="0" t="0" r="0" b="0"/>
          <a:pathLst>
            <a:path>
              <a:moveTo>
                <a:pt x="0" y="17135"/>
              </a:moveTo>
              <a:lnTo>
                <a:pt x="45163"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389915" y="3291692"/>
        <a:ext cx="2258" cy="2258"/>
      </dsp:txXfrm>
    </dsp:sp>
    <dsp:sp modelId="{8D8DA56A-3D9B-419D-AA1A-BC35E88161AA}">
      <dsp:nvSpPr>
        <dsp:cNvPr id="0" name=""/>
        <dsp:cNvSpPr/>
      </dsp:nvSpPr>
      <dsp:spPr>
        <a:xfrm>
          <a:off x="2447362" y="3315396"/>
          <a:ext cx="1896036" cy="1428260"/>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rPr>
            <a:t>Communication</a:t>
          </a:r>
          <a:r>
            <a:rPr lang="en-CA" sz="1600" kern="1200" baseline="0" dirty="0">
              <a:solidFill>
                <a:schemeClr val="tx1"/>
              </a:solidFill>
            </a:rPr>
            <a:t> breakdown</a:t>
          </a:r>
          <a:endParaRPr lang="en-CA" sz="1600" kern="1200" dirty="0">
            <a:solidFill>
              <a:schemeClr val="tx1"/>
            </a:solidFill>
          </a:endParaRPr>
        </a:p>
      </dsp:txBody>
      <dsp:txXfrm>
        <a:off x="2725030" y="3524560"/>
        <a:ext cx="1340700" cy="1009932"/>
      </dsp:txXfrm>
    </dsp:sp>
    <dsp:sp modelId="{3A646794-37A2-42A5-8077-B09FFF2A94E7}">
      <dsp:nvSpPr>
        <dsp:cNvPr id="0" name=""/>
        <dsp:cNvSpPr/>
      </dsp:nvSpPr>
      <dsp:spPr>
        <a:xfrm rot="10829430">
          <a:off x="1953365" y="2310252"/>
          <a:ext cx="264608" cy="34271"/>
        </a:xfrm>
        <a:custGeom>
          <a:avLst/>
          <a:gdLst/>
          <a:ahLst/>
          <a:cxnLst/>
          <a:rect l="0" t="0" r="0" b="0"/>
          <a:pathLst>
            <a:path>
              <a:moveTo>
                <a:pt x="0" y="17135"/>
              </a:moveTo>
              <a:lnTo>
                <a:pt x="264608"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079054" y="2320773"/>
        <a:ext cx="13230" cy="13230"/>
      </dsp:txXfrm>
    </dsp:sp>
    <dsp:sp modelId="{B80E04C8-4AA1-49C1-AF7F-86BA610B16AB}">
      <dsp:nvSpPr>
        <dsp:cNvPr id="0" name=""/>
        <dsp:cNvSpPr/>
      </dsp:nvSpPr>
      <dsp:spPr>
        <a:xfrm>
          <a:off x="366324" y="1673249"/>
          <a:ext cx="1587089" cy="1292426"/>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rPr>
            <a:t>High</a:t>
          </a:r>
          <a:r>
            <a:rPr lang="en-CA" sz="1600" kern="1200" baseline="0" dirty="0">
              <a:solidFill>
                <a:schemeClr val="tx1"/>
              </a:solidFill>
            </a:rPr>
            <a:t> leadership turnover</a:t>
          </a:r>
          <a:endParaRPr lang="en-CA" sz="1600" kern="1200" dirty="0">
            <a:solidFill>
              <a:schemeClr val="tx1"/>
            </a:solidFill>
          </a:endParaRPr>
        </a:p>
      </dsp:txBody>
      <dsp:txXfrm>
        <a:off x="598748" y="1862520"/>
        <a:ext cx="1122241" cy="9138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4FDC7-5331-49A6-8EDF-E42B0A57C27B}">
      <dsp:nvSpPr>
        <dsp:cNvPr id="0" name=""/>
        <dsp:cNvSpPr/>
      </dsp:nvSpPr>
      <dsp:spPr>
        <a:xfrm>
          <a:off x="1819276" y="117884"/>
          <a:ext cx="2762252" cy="2037943"/>
        </a:xfrm>
        <a:prstGeom prst="ellipse">
          <a:avLst/>
        </a:prstGeom>
        <a:solidFill>
          <a:schemeClr val="accent1">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CA" sz="2400" b="1" kern="1200" dirty="0">
              <a:solidFill>
                <a:schemeClr val="tx1"/>
              </a:solidFill>
            </a:rPr>
            <a:t>Staff</a:t>
          </a:r>
          <a:r>
            <a:rPr lang="en-CA" sz="2400" b="1" kern="1200" baseline="0" dirty="0">
              <a:solidFill>
                <a:schemeClr val="tx1"/>
              </a:solidFill>
            </a:rPr>
            <a:t> characteristics</a:t>
          </a:r>
          <a:endParaRPr lang="en-CA" sz="2400" b="1" kern="1200" dirty="0">
            <a:solidFill>
              <a:schemeClr val="tx1"/>
            </a:solidFill>
          </a:endParaRPr>
        </a:p>
      </dsp:txBody>
      <dsp:txXfrm>
        <a:off x="2223798" y="416334"/>
        <a:ext cx="1953208" cy="1441043"/>
      </dsp:txXfrm>
    </dsp:sp>
    <dsp:sp modelId="{FA4771A7-336A-4136-856C-5BA3CD15892C}">
      <dsp:nvSpPr>
        <dsp:cNvPr id="0" name=""/>
        <dsp:cNvSpPr/>
      </dsp:nvSpPr>
      <dsp:spPr>
        <a:xfrm rot="2750267">
          <a:off x="3833686" y="2353262"/>
          <a:ext cx="1128471" cy="33310"/>
        </a:xfrm>
        <a:custGeom>
          <a:avLst/>
          <a:gdLst/>
          <a:ahLst/>
          <a:cxnLst/>
          <a:rect l="0" t="0" r="0" b="0"/>
          <a:pathLst>
            <a:path>
              <a:moveTo>
                <a:pt x="0" y="16655"/>
              </a:moveTo>
              <a:lnTo>
                <a:pt x="1128471" y="166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369710" y="2341706"/>
        <a:ext cx="56423" cy="56423"/>
      </dsp:txXfrm>
    </dsp:sp>
    <dsp:sp modelId="{064886DE-D07B-4CD8-8E0D-3E23E4F784B4}">
      <dsp:nvSpPr>
        <dsp:cNvPr id="0" name=""/>
        <dsp:cNvSpPr/>
      </dsp:nvSpPr>
      <dsp:spPr>
        <a:xfrm>
          <a:off x="4413758" y="2656985"/>
          <a:ext cx="1778934" cy="1290212"/>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b="0" kern="1200" dirty="0">
              <a:solidFill>
                <a:schemeClr val="tx1"/>
              </a:solidFill>
            </a:rPr>
            <a:t>Clash</a:t>
          </a:r>
          <a:r>
            <a:rPr lang="en-CA" sz="1800" b="0" kern="1200" baseline="0" dirty="0">
              <a:solidFill>
                <a:schemeClr val="tx1"/>
              </a:solidFill>
            </a:rPr>
            <a:t> with residents rights to autonomy</a:t>
          </a:r>
          <a:endParaRPr lang="en-CA" sz="1800" b="0" kern="1200" dirty="0">
            <a:solidFill>
              <a:schemeClr val="tx1"/>
            </a:solidFill>
          </a:endParaRPr>
        </a:p>
      </dsp:txBody>
      <dsp:txXfrm>
        <a:off x="4674277" y="2845932"/>
        <a:ext cx="1257896" cy="912318"/>
      </dsp:txXfrm>
    </dsp:sp>
    <dsp:sp modelId="{00D2D2B0-76CD-43D0-B016-47B1841DFB85}">
      <dsp:nvSpPr>
        <dsp:cNvPr id="0" name=""/>
        <dsp:cNvSpPr/>
      </dsp:nvSpPr>
      <dsp:spPr>
        <a:xfrm rot="7889084">
          <a:off x="1576684" y="2365251"/>
          <a:ext cx="1045562" cy="33310"/>
        </a:xfrm>
        <a:custGeom>
          <a:avLst/>
          <a:gdLst/>
          <a:ahLst/>
          <a:cxnLst/>
          <a:rect l="0" t="0" r="0" b="0"/>
          <a:pathLst>
            <a:path>
              <a:moveTo>
                <a:pt x="0" y="16655"/>
              </a:moveTo>
              <a:lnTo>
                <a:pt x="1045562" y="166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073326" y="2355767"/>
        <a:ext cx="52278" cy="52278"/>
      </dsp:txXfrm>
    </dsp:sp>
    <dsp:sp modelId="{53729D4C-06C0-4158-B5A7-3D416B78F658}">
      <dsp:nvSpPr>
        <dsp:cNvPr id="0" name=""/>
        <dsp:cNvSpPr/>
      </dsp:nvSpPr>
      <dsp:spPr>
        <a:xfrm>
          <a:off x="497402" y="2671044"/>
          <a:ext cx="1615065" cy="1218793"/>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b="0" kern="1200" dirty="0">
              <a:solidFill>
                <a:schemeClr val="tx1"/>
              </a:solidFill>
            </a:rPr>
            <a:t>Negative perceptions</a:t>
          </a:r>
        </a:p>
      </dsp:txBody>
      <dsp:txXfrm>
        <a:off x="733923" y="2849532"/>
        <a:ext cx="1142023" cy="8618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4FDC7-5331-49A6-8EDF-E42B0A57C27B}">
      <dsp:nvSpPr>
        <dsp:cNvPr id="0" name=""/>
        <dsp:cNvSpPr/>
      </dsp:nvSpPr>
      <dsp:spPr>
        <a:xfrm>
          <a:off x="2374535" y="1434792"/>
          <a:ext cx="2212644" cy="1834254"/>
        </a:xfrm>
        <a:prstGeom prst="ellipse">
          <a:avLst/>
        </a:prstGeom>
        <a:solidFill>
          <a:schemeClr val="accent1">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b="1" kern="1200" dirty="0">
              <a:solidFill>
                <a:schemeClr val="tx1"/>
              </a:solidFill>
            </a:rPr>
            <a:t>Resident characteristics</a:t>
          </a:r>
        </a:p>
      </dsp:txBody>
      <dsp:txXfrm>
        <a:off x="2698569" y="1703412"/>
        <a:ext cx="1564576" cy="1297014"/>
      </dsp:txXfrm>
    </dsp:sp>
    <dsp:sp modelId="{FA4771A7-336A-4136-856C-5BA3CD15892C}">
      <dsp:nvSpPr>
        <dsp:cNvPr id="0" name=""/>
        <dsp:cNvSpPr/>
      </dsp:nvSpPr>
      <dsp:spPr>
        <a:xfrm rot="16121555">
          <a:off x="3414491" y="1373408"/>
          <a:ext cx="88850" cy="34271"/>
        </a:xfrm>
        <a:custGeom>
          <a:avLst/>
          <a:gdLst/>
          <a:ahLst/>
          <a:cxnLst/>
          <a:rect l="0" t="0" r="0" b="0"/>
          <a:pathLst>
            <a:path>
              <a:moveTo>
                <a:pt x="0" y="17135"/>
              </a:moveTo>
              <a:lnTo>
                <a:pt x="88850"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3456695" y="1388322"/>
        <a:ext cx="4442" cy="4442"/>
      </dsp:txXfrm>
    </dsp:sp>
    <dsp:sp modelId="{064886DE-D07B-4CD8-8E0D-3E23E4F784B4}">
      <dsp:nvSpPr>
        <dsp:cNvPr id="0" name=""/>
        <dsp:cNvSpPr/>
      </dsp:nvSpPr>
      <dsp:spPr>
        <a:xfrm>
          <a:off x="2514463" y="0"/>
          <a:ext cx="1856160" cy="1346222"/>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kern="1200" dirty="0">
              <a:solidFill>
                <a:schemeClr val="tx1"/>
              </a:solidFill>
            </a:rPr>
            <a:t>Socioeconomic disadvantages</a:t>
          </a:r>
        </a:p>
      </dsp:txBody>
      <dsp:txXfrm>
        <a:off x="2786291" y="197150"/>
        <a:ext cx="1312504" cy="951922"/>
      </dsp:txXfrm>
    </dsp:sp>
    <dsp:sp modelId="{00D2D2B0-76CD-43D0-B016-47B1841DFB85}">
      <dsp:nvSpPr>
        <dsp:cNvPr id="0" name=""/>
        <dsp:cNvSpPr/>
      </dsp:nvSpPr>
      <dsp:spPr>
        <a:xfrm rot="19798908">
          <a:off x="4375647" y="1762499"/>
          <a:ext cx="191421" cy="34271"/>
        </a:xfrm>
        <a:custGeom>
          <a:avLst/>
          <a:gdLst/>
          <a:ahLst/>
          <a:cxnLst/>
          <a:rect l="0" t="0" r="0" b="0"/>
          <a:pathLst>
            <a:path>
              <a:moveTo>
                <a:pt x="0" y="17135"/>
              </a:moveTo>
              <a:lnTo>
                <a:pt x="191421"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466572" y="1774849"/>
        <a:ext cx="9571" cy="9571"/>
      </dsp:txXfrm>
    </dsp:sp>
    <dsp:sp modelId="{53729D4C-06C0-4158-B5A7-3D416B78F658}">
      <dsp:nvSpPr>
        <dsp:cNvPr id="0" name=""/>
        <dsp:cNvSpPr/>
      </dsp:nvSpPr>
      <dsp:spPr>
        <a:xfrm>
          <a:off x="4437725" y="700016"/>
          <a:ext cx="1482575" cy="1341508"/>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kern="1200" dirty="0">
              <a:solidFill>
                <a:schemeClr val="tx1"/>
              </a:solidFill>
            </a:rPr>
            <a:t>Fatalism and depression</a:t>
          </a:r>
        </a:p>
      </dsp:txBody>
      <dsp:txXfrm>
        <a:off x="4654843" y="896475"/>
        <a:ext cx="1048339" cy="948590"/>
      </dsp:txXfrm>
    </dsp:sp>
    <dsp:sp modelId="{C23EED94-B21B-4B24-A73C-1249B9154FDC}">
      <dsp:nvSpPr>
        <dsp:cNvPr id="0" name=""/>
        <dsp:cNvSpPr/>
      </dsp:nvSpPr>
      <dsp:spPr>
        <a:xfrm rot="1943324">
          <a:off x="4345989" y="2938515"/>
          <a:ext cx="173220" cy="34271"/>
        </a:xfrm>
        <a:custGeom>
          <a:avLst/>
          <a:gdLst/>
          <a:ahLst/>
          <a:cxnLst/>
          <a:rect l="0" t="0" r="0" b="0"/>
          <a:pathLst>
            <a:path>
              <a:moveTo>
                <a:pt x="0" y="17135"/>
              </a:moveTo>
              <a:lnTo>
                <a:pt x="173220"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428268" y="2951321"/>
        <a:ext cx="8661" cy="8661"/>
      </dsp:txXfrm>
    </dsp:sp>
    <dsp:sp modelId="{DDB195C1-C5D5-459D-9D00-42B87F32734B}">
      <dsp:nvSpPr>
        <dsp:cNvPr id="0" name=""/>
        <dsp:cNvSpPr/>
      </dsp:nvSpPr>
      <dsp:spPr>
        <a:xfrm>
          <a:off x="4404735" y="2700578"/>
          <a:ext cx="1298477" cy="1298477"/>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CA" sz="1300" kern="1200" dirty="0">
              <a:solidFill>
                <a:schemeClr val="tx1"/>
              </a:solidFill>
            </a:rPr>
            <a:t>Persistent incontinence</a:t>
          </a:r>
        </a:p>
      </dsp:txBody>
      <dsp:txXfrm>
        <a:off x="4594893" y="2890736"/>
        <a:ext cx="918161" cy="918161"/>
      </dsp:txXfrm>
    </dsp:sp>
    <dsp:sp modelId="{A4191093-52D4-423D-9F20-82F89E479DAD}">
      <dsp:nvSpPr>
        <dsp:cNvPr id="0" name=""/>
        <dsp:cNvSpPr/>
      </dsp:nvSpPr>
      <dsp:spPr>
        <a:xfrm rot="5468796">
          <a:off x="3389078" y="3323756"/>
          <a:ext cx="143970" cy="34271"/>
        </a:xfrm>
        <a:custGeom>
          <a:avLst/>
          <a:gdLst/>
          <a:ahLst/>
          <a:cxnLst/>
          <a:rect l="0" t="0" r="0" b="0"/>
          <a:pathLst>
            <a:path>
              <a:moveTo>
                <a:pt x="0" y="17135"/>
              </a:moveTo>
              <a:lnTo>
                <a:pt x="143970"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3457464" y="3337293"/>
        <a:ext cx="7198" cy="7198"/>
      </dsp:txXfrm>
    </dsp:sp>
    <dsp:sp modelId="{82D96B68-6C5B-4656-9BF7-6FDAEFE80957}">
      <dsp:nvSpPr>
        <dsp:cNvPr id="0" name=""/>
        <dsp:cNvSpPr/>
      </dsp:nvSpPr>
      <dsp:spPr>
        <a:xfrm>
          <a:off x="2797393" y="3412733"/>
          <a:ext cx="1298477" cy="1298477"/>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CA" sz="1300" kern="1200" dirty="0">
              <a:solidFill>
                <a:schemeClr val="tx1"/>
              </a:solidFill>
            </a:rPr>
            <a:t>Prioritization of other care needs</a:t>
          </a:r>
        </a:p>
      </dsp:txBody>
      <dsp:txXfrm>
        <a:off x="2987551" y="3602891"/>
        <a:ext cx="918161" cy="918161"/>
      </dsp:txXfrm>
    </dsp:sp>
    <dsp:sp modelId="{9B9012C5-B7A3-4971-A6E8-16C72EFF05F5}">
      <dsp:nvSpPr>
        <dsp:cNvPr id="0" name=""/>
        <dsp:cNvSpPr/>
      </dsp:nvSpPr>
      <dsp:spPr>
        <a:xfrm rot="8989451">
          <a:off x="2430993" y="2900281"/>
          <a:ext cx="154600" cy="34271"/>
        </a:xfrm>
        <a:custGeom>
          <a:avLst/>
          <a:gdLst/>
          <a:ahLst/>
          <a:cxnLst/>
          <a:rect l="0" t="0" r="0" b="0"/>
          <a:pathLst>
            <a:path>
              <a:moveTo>
                <a:pt x="0" y="17135"/>
              </a:moveTo>
              <a:lnTo>
                <a:pt x="154600"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504428" y="2913552"/>
        <a:ext cx="7730" cy="7730"/>
      </dsp:txXfrm>
    </dsp:sp>
    <dsp:sp modelId="{8D8DA56A-3D9B-419D-AA1A-BC35E88161AA}">
      <dsp:nvSpPr>
        <dsp:cNvPr id="0" name=""/>
        <dsp:cNvSpPr/>
      </dsp:nvSpPr>
      <dsp:spPr>
        <a:xfrm>
          <a:off x="972576" y="2698257"/>
          <a:ext cx="1629303" cy="1276844"/>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rPr>
            <a:t>Use of incontinence products</a:t>
          </a:r>
        </a:p>
      </dsp:txBody>
      <dsp:txXfrm>
        <a:off x="1211182" y="2885246"/>
        <a:ext cx="1152091" cy="902866"/>
      </dsp:txXfrm>
    </dsp:sp>
    <dsp:sp modelId="{3A646794-37A2-42A5-8077-B09FFF2A94E7}">
      <dsp:nvSpPr>
        <dsp:cNvPr id="0" name=""/>
        <dsp:cNvSpPr/>
      </dsp:nvSpPr>
      <dsp:spPr>
        <a:xfrm rot="12544056">
          <a:off x="2314770" y="1759935"/>
          <a:ext cx="263823" cy="34271"/>
        </a:xfrm>
        <a:custGeom>
          <a:avLst/>
          <a:gdLst/>
          <a:ahLst/>
          <a:cxnLst/>
          <a:rect l="0" t="0" r="0" b="0"/>
          <a:pathLst>
            <a:path>
              <a:moveTo>
                <a:pt x="0" y="17135"/>
              </a:moveTo>
              <a:lnTo>
                <a:pt x="263823"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440086" y="1770475"/>
        <a:ext cx="13191" cy="13191"/>
      </dsp:txXfrm>
    </dsp:sp>
    <dsp:sp modelId="{B80E04C8-4AA1-49C1-AF7F-86BA610B16AB}">
      <dsp:nvSpPr>
        <dsp:cNvPr id="0" name=""/>
        <dsp:cNvSpPr/>
      </dsp:nvSpPr>
      <dsp:spPr>
        <a:xfrm>
          <a:off x="882425" y="702456"/>
          <a:ext cx="1587089" cy="1292426"/>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CA" sz="1300" kern="1200" dirty="0">
              <a:solidFill>
                <a:schemeClr val="tx1"/>
              </a:solidFill>
            </a:rPr>
            <a:t>Physical</a:t>
          </a:r>
          <a:r>
            <a:rPr lang="en-CA" sz="1300" kern="1200" baseline="0" dirty="0">
              <a:solidFill>
                <a:schemeClr val="tx1"/>
              </a:solidFill>
            </a:rPr>
            <a:t> and cognitive impairment</a:t>
          </a:r>
          <a:endParaRPr lang="en-CA" sz="1300" kern="1200" dirty="0">
            <a:solidFill>
              <a:schemeClr val="tx1"/>
            </a:solidFill>
          </a:endParaRPr>
        </a:p>
      </dsp:txBody>
      <dsp:txXfrm>
        <a:off x="1114849" y="891727"/>
        <a:ext cx="1122241" cy="9138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4FDC7-5331-49A6-8EDF-E42B0A57C27B}">
      <dsp:nvSpPr>
        <dsp:cNvPr id="0" name=""/>
        <dsp:cNvSpPr/>
      </dsp:nvSpPr>
      <dsp:spPr>
        <a:xfrm>
          <a:off x="2284579" y="1421388"/>
          <a:ext cx="2201698" cy="1834254"/>
        </a:xfrm>
        <a:prstGeom prst="ellipse">
          <a:avLst/>
        </a:prstGeom>
        <a:solidFill>
          <a:schemeClr val="accent1">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b="1" kern="1200" dirty="0">
              <a:solidFill>
                <a:schemeClr val="tx1"/>
              </a:solidFill>
            </a:rPr>
            <a:t>Hip</a:t>
          </a:r>
          <a:r>
            <a:rPr lang="en-CA" sz="2000" b="1" kern="1200" baseline="0" dirty="0">
              <a:solidFill>
                <a:schemeClr val="tx1"/>
              </a:solidFill>
            </a:rPr>
            <a:t> protector characteristics</a:t>
          </a:r>
          <a:endParaRPr lang="en-CA" sz="2000" b="1" kern="1200" dirty="0">
            <a:solidFill>
              <a:schemeClr val="tx1"/>
            </a:solidFill>
          </a:endParaRPr>
        </a:p>
      </dsp:txBody>
      <dsp:txXfrm>
        <a:off x="2607010" y="1690008"/>
        <a:ext cx="1556836" cy="1297014"/>
      </dsp:txXfrm>
    </dsp:sp>
    <dsp:sp modelId="{FA4771A7-336A-4136-856C-5BA3CD15892C}">
      <dsp:nvSpPr>
        <dsp:cNvPr id="0" name=""/>
        <dsp:cNvSpPr/>
      </dsp:nvSpPr>
      <dsp:spPr>
        <a:xfrm rot="16187532">
          <a:off x="3331529" y="1353867"/>
          <a:ext cx="100779" cy="34271"/>
        </a:xfrm>
        <a:custGeom>
          <a:avLst/>
          <a:gdLst/>
          <a:ahLst/>
          <a:cxnLst/>
          <a:rect l="0" t="0" r="0" b="0"/>
          <a:pathLst>
            <a:path>
              <a:moveTo>
                <a:pt x="0" y="17135"/>
              </a:moveTo>
              <a:lnTo>
                <a:pt x="100779"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3379399" y="1368483"/>
        <a:ext cx="5038" cy="5038"/>
      </dsp:txXfrm>
    </dsp:sp>
    <dsp:sp modelId="{064886DE-D07B-4CD8-8E0D-3E23E4F784B4}">
      <dsp:nvSpPr>
        <dsp:cNvPr id="0" name=""/>
        <dsp:cNvSpPr/>
      </dsp:nvSpPr>
      <dsp:spPr>
        <a:xfrm>
          <a:off x="2451215" y="-25606"/>
          <a:ext cx="1856160" cy="1346222"/>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kern="1200" dirty="0">
              <a:solidFill>
                <a:schemeClr val="tx1"/>
              </a:solidFill>
            </a:rPr>
            <a:t>Discomfort</a:t>
          </a:r>
        </a:p>
      </dsp:txBody>
      <dsp:txXfrm>
        <a:off x="2723043" y="171544"/>
        <a:ext cx="1312504" cy="951922"/>
      </dsp:txXfrm>
    </dsp:sp>
    <dsp:sp modelId="{00D2D2B0-76CD-43D0-B016-47B1841DFB85}">
      <dsp:nvSpPr>
        <dsp:cNvPr id="0" name=""/>
        <dsp:cNvSpPr/>
      </dsp:nvSpPr>
      <dsp:spPr>
        <a:xfrm rot="21585177">
          <a:off x="4486261" y="2316056"/>
          <a:ext cx="267484" cy="34271"/>
        </a:xfrm>
        <a:custGeom>
          <a:avLst/>
          <a:gdLst/>
          <a:ahLst/>
          <a:cxnLst/>
          <a:rect l="0" t="0" r="0" b="0"/>
          <a:pathLst>
            <a:path>
              <a:moveTo>
                <a:pt x="0" y="17135"/>
              </a:moveTo>
              <a:lnTo>
                <a:pt x="267484"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613316" y="2326505"/>
        <a:ext cx="13374" cy="13374"/>
      </dsp:txXfrm>
    </dsp:sp>
    <dsp:sp modelId="{53729D4C-06C0-4158-B5A7-3D416B78F658}">
      <dsp:nvSpPr>
        <dsp:cNvPr id="0" name=""/>
        <dsp:cNvSpPr/>
      </dsp:nvSpPr>
      <dsp:spPr>
        <a:xfrm>
          <a:off x="4753731" y="1693131"/>
          <a:ext cx="1685176" cy="1271702"/>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b="0" kern="1200" dirty="0">
              <a:solidFill>
                <a:schemeClr val="tx1"/>
              </a:solidFill>
            </a:rPr>
            <a:t>Side</a:t>
          </a:r>
          <a:r>
            <a:rPr lang="en-CA" sz="1600" b="0" kern="1200" baseline="0" dirty="0">
              <a:solidFill>
                <a:schemeClr val="tx1"/>
              </a:solidFill>
            </a:rPr>
            <a:t> effects</a:t>
          </a:r>
          <a:endParaRPr lang="en-CA" sz="1600" b="0" kern="1200" dirty="0">
            <a:solidFill>
              <a:schemeClr val="tx1"/>
            </a:solidFill>
          </a:endParaRPr>
        </a:p>
      </dsp:txBody>
      <dsp:txXfrm>
        <a:off x="5000519" y="1879367"/>
        <a:ext cx="1191600" cy="899230"/>
      </dsp:txXfrm>
    </dsp:sp>
    <dsp:sp modelId="{9B9012C5-B7A3-4971-A6E8-16C72EFF05F5}">
      <dsp:nvSpPr>
        <dsp:cNvPr id="0" name=""/>
        <dsp:cNvSpPr/>
      </dsp:nvSpPr>
      <dsp:spPr>
        <a:xfrm rot="5379768">
          <a:off x="3361115" y="3268381"/>
          <a:ext cx="59772" cy="34271"/>
        </a:xfrm>
        <a:custGeom>
          <a:avLst/>
          <a:gdLst/>
          <a:ahLst/>
          <a:cxnLst/>
          <a:rect l="0" t="0" r="0" b="0"/>
          <a:pathLst>
            <a:path>
              <a:moveTo>
                <a:pt x="0" y="17135"/>
              </a:moveTo>
              <a:lnTo>
                <a:pt x="59772"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3389507" y="3284023"/>
        <a:ext cx="2988" cy="2988"/>
      </dsp:txXfrm>
    </dsp:sp>
    <dsp:sp modelId="{8D8DA56A-3D9B-419D-AA1A-BC35E88161AA}">
      <dsp:nvSpPr>
        <dsp:cNvPr id="0" name=""/>
        <dsp:cNvSpPr/>
      </dsp:nvSpPr>
      <dsp:spPr>
        <a:xfrm>
          <a:off x="2447362" y="3315396"/>
          <a:ext cx="1896036" cy="1428260"/>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rPr>
            <a:t>Distaste</a:t>
          </a:r>
        </a:p>
      </dsp:txBody>
      <dsp:txXfrm>
        <a:off x="2725030" y="3524560"/>
        <a:ext cx="1340700" cy="1009932"/>
      </dsp:txXfrm>
    </dsp:sp>
    <dsp:sp modelId="{3A646794-37A2-42A5-8077-B09FFF2A94E7}">
      <dsp:nvSpPr>
        <dsp:cNvPr id="0" name=""/>
        <dsp:cNvSpPr/>
      </dsp:nvSpPr>
      <dsp:spPr>
        <a:xfrm rot="10813824">
          <a:off x="1810534" y="2316000"/>
          <a:ext cx="474059" cy="34271"/>
        </a:xfrm>
        <a:custGeom>
          <a:avLst/>
          <a:gdLst/>
          <a:ahLst/>
          <a:cxnLst/>
          <a:rect l="0" t="0" r="0" b="0"/>
          <a:pathLst>
            <a:path>
              <a:moveTo>
                <a:pt x="0" y="17135"/>
              </a:moveTo>
              <a:lnTo>
                <a:pt x="474059" y="171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2035712" y="2321284"/>
        <a:ext cx="23702" cy="23702"/>
      </dsp:txXfrm>
    </dsp:sp>
    <dsp:sp modelId="{B80E04C8-4AA1-49C1-AF7F-86BA610B16AB}">
      <dsp:nvSpPr>
        <dsp:cNvPr id="0" name=""/>
        <dsp:cNvSpPr/>
      </dsp:nvSpPr>
      <dsp:spPr>
        <a:xfrm>
          <a:off x="223456" y="1682778"/>
          <a:ext cx="1587089" cy="1292426"/>
        </a:xfrm>
        <a:prstGeom prst="ellipse">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tx1"/>
              </a:solidFill>
            </a:rPr>
            <a:t>Relative</a:t>
          </a:r>
          <a:r>
            <a:rPr lang="en-CA" sz="1600" kern="1200" baseline="0" dirty="0">
              <a:solidFill>
                <a:schemeClr val="tx1"/>
              </a:solidFill>
            </a:rPr>
            <a:t> complexity</a:t>
          </a:r>
          <a:endParaRPr lang="en-CA" sz="1600" kern="1200" dirty="0">
            <a:solidFill>
              <a:schemeClr val="tx1"/>
            </a:solidFill>
          </a:endParaRPr>
        </a:p>
      </dsp:txBody>
      <dsp:txXfrm>
        <a:off x="455880" y="1872049"/>
        <a:ext cx="1122241" cy="91388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2A51B-BCBD-4E51-B3DC-4E2C7C7B4CA8}" type="datetimeFigureOut">
              <a:rPr lang="en-CA" smtClean="0"/>
              <a:t>2023-05-15</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CEB0C-EEE1-4723-A539-27972246DCA4}" type="slidenum">
              <a:rPr lang="en-CA" smtClean="0"/>
              <a:t>‹#›</a:t>
            </a:fld>
            <a:endParaRPr lang="en-CA"/>
          </a:p>
        </p:txBody>
      </p:sp>
    </p:spTree>
    <p:extLst>
      <p:ext uri="{BB962C8B-B14F-4D97-AF65-F5344CB8AC3E}">
        <p14:creationId xmlns:p14="http://schemas.microsoft.com/office/powerpoint/2010/main" val="885021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ice.org.uk/guidance/cg16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adth.ca/sites/default/files/pdf/buying_and_care_instructions_for_a_hip_protector_e.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pguard.eu/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2016-2017 there were 150 hip fractures per 100,000 Canadians 40 years and older. Fractures increase with age; forearm fractures were most common among Canadians aged 40-79 years and hip fractures were the most common among those 80 years and older. Women have higher fracture rates then men. About 25% of those with a hip fracture die of any cause in the following year. Fractures are the clinical consequence of osteoporosis. 80% of fractures are associated with low bone density and predict future fractures </a:t>
            </a:r>
          </a:p>
        </p:txBody>
      </p:sp>
      <p:sp>
        <p:nvSpPr>
          <p:cNvPr id="4" name="Slide Number Placeholder 3"/>
          <p:cNvSpPr>
            <a:spLocks noGrp="1"/>
          </p:cNvSpPr>
          <p:nvPr>
            <p:ph type="sldNum" sz="quarter" idx="5"/>
          </p:nvPr>
        </p:nvSpPr>
        <p:spPr/>
        <p:txBody>
          <a:bodyPr/>
          <a:lstStyle/>
          <a:p>
            <a:fld id="{FDACEB0C-EEE1-4723-A539-27972246DCA4}" type="slidenum">
              <a:rPr lang="en-CA" smtClean="0"/>
              <a:t>2</a:t>
            </a:fld>
            <a:endParaRPr lang="en-CA"/>
          </a:p>
        </p:txBody>
      </p:sp>
    </p:spTree>
    <p:extLst>
      <p:ext uri="{BB962C8B-B14F-4D97-AF65-F5344CB8AC3E}">
        <p14:creationId xmlns:p14="http://schemas.microsoft.com/office/powerpoint/2010/main" val="627197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Primary aim is to reduce energy transmitted to the trochanter during a fall below the force causing a fracture. </a:t>
            </a:r>
            <a:r>
              <a:rPr lang="en-US" sz="1800" b="0" i="0" u="none" strike="noStrike" baseline="0" dirty="0">
                <a:latin typeface="AdvTT5bf2ac07"/>
              </a:rPr>
              <a:t>At the biomechanical level, hip protectors</a:t>
            </a:r>
          </a:p>
          <a:p>
            <a:pPr algn="l"/>
            <a:r>
              <a:rPr lang="en-US" sz="1800" b="0" i="0" u="none" strike="noStrike" baseline="0" dirty="0">
                <a:latin typeface="AdvTT5bf2ac07"/>
              </a:rPr>
              <a:t>can be divided into two broad categories. Energy absorbing hip protectors are designed to absorb the impact from a fall, whereas energy-shunting hip protectors are designed to shunt the force of impact away from the greater trochanter of the femur.</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Hard plastic is energy absorbing: ‘crash-helmet like’ – rigid pads that spread the energy of the impact to the soft tissue of the thigh surrounding the hip.</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Soft plastic is shock absorbing: decreases the force of the impact ultimately transmitted to the bone. </a:t>
            </a:r>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13</a:t>
            </a:fld>
            <a:endParaRPr lang="en-CA"/>
          </a:p>
        </p:txBody>
      </p:sp>
    </p:spTree>
    <p:extLst>
      <p:ext uri="{BB962C8B-B14F-4D97-AF65-F5344CB8AC3E}">
        <p14:creationId xmlns:p14="http://schemas.microsoft.com/office/powerpoint/2010/main" val="37138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Laing et al – found that that there is wide variation in the force attenuation provided by currently marketed hip protectors when positioned correctly over the greater trochanter, and shows that a range of material and geometrical variables affect biomechanical effectiveness. </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14</a:t>
            </a:fld>
            <a:endParaRPr lang="en-CA"/>
          </a:p>
        </p:txBody>
      </p:sp>
    </p:spTree>
    <p:extLst>
      <p:ext uri="{BB962C8B-B14F-4D97-AF65-F5344CB8AC3E}">
        <p14:creationId xmlns:p14="http://schemas.microsoft.com/office/powerpoint/2010/main" val="1985569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0" i="0" u="none" strike="noStrike" baseline="0" dirty="0">
                <a:latin typeface="GaramondMT"/>
              </a:rPr>
              <a:t>Positioning is key: It is important for </a:t>
            </a:r>
            <a:r>
              <a:rPr lang="en-US" sz="1800" b="0" i="0" u="none" strike="noStrike" baseline="0" dirty="0">
                <a:latin typeface="GaramondMT"/>
              </a:rPr>
              <a:t>the function of the hip protector that the pad element is positioned over the GT when the subject falls onto a surface such as the floor so as to provide the maximal protection by reducing the large forces transmitted to the femoral neck that lead to the </a:t>
            </a:r>
            <a:r>
              <a:rPr lang="en-CA" sz="1800" b="0" i="0" u="none" strike="noStrike" baseline="0" dirty="0">
                <a:latin typeface="GaramondMT"/>
              </a:rPr>
              <a:t>fracture of the bone.</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15</a:t>
            </a:fld>
            <a:endParaRPr lang="en-CA"/>
          </a:p>
        </p:txBody>
      </p:sp>
    </p:spTree>
    <p:extLst>
      <p:ext uri="{BB962C8B-B14F-4D97-AF65-F5344CB8AC3E}">
        <p14:creationId xmlns:p14="http://schemas.microsoft.com/office/powerpoint/2010/main" val="218326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Study comparing the location of the hip protector over the greater trochanter using ultrasound </a:t>
            </a:r>
            <a:r>
              <a:rPr lang="en-US" sz="1200" b="0" i="0" u="none" strike="noStrike" baseline="0" dirty="0">
                <a:latin typeface="GaramondMT"/>
              </a:rPr>
              <a:t>examinations on control and patients admitted with a fracture of the hip due </a:t>
            </a:r>
            <a:r>
              <a:rPr lang="en-CA" sz="1200" b="0" i="0" u="none" strike="noStrike" baseline="0" dirty="0">
                <a:latin typeface="GaramondMT"/>
              </a:rPr>
              <a:t>to a fall. In these test subjects they identified a 12cm zone in which the hip protector should be positioned to prevent fracture. I</a:t>
            </a:r>
            <a:r>
              <a:rPr lang="en-CA" dirty="0"/>
              <a:t>mage shows </a:t>
            </a:r>
            <a:r>
              <a:rPr lang="en-US" sz="1800" b="0" i="0" u="none" strike="noStrike" baseline="0" dirty="0">
                <a:latin typeface="GaramondMT"/>
              </a:rPr>
              <a:t>GT </a:t>
            </a:r>
            <a:r>
              <a:rPr lang="en-US" sz="1800" b="0" i="0" u="none" strike="noStrike" baseline="0" dirty="0" err="1">
                <a:latin typeface="GaramondMT"/>
              </a:rPr>
              <a:t>centre</a:t>
            </a:r>
            <a:r>
              <a:rPr lang="en-US" sz="1800" b="0" i="0" u="none" strike="noStrike" baseline="0" dirty="0">
                <a:latin typeface="GaramondMT"/>
              </a:rPr>
              <a:t> guide (hole) on a </a:t>
            </a:r>
            <a:r>
              <a:rPr lang="en-US" sz="1800" b="0" i="0" u="none" strike="noStrike" baseline="0" dirty="0" err="1">
                <a:latin typeface="GaramondMT"/>
              </a:rPr>
              <a:t>SafeHip</a:t>
            </a:r>
            <a:r>
              <a:rPr lang="en-US" sz="1800" b="0" i="0" u="none" strike="noStrike" baseline="0" dirty="0">
                <a:latin typeface="GaramondMT"/>
              </a:rPr>
              <a:t> garment used in the </a:t>
            </a:r>
            <a:r>
              <a:rPr lang="en-CA" sz="1800" b="0" i="0" u="none" strike="noStrike" baseline="0" dirty="0">
                <a:latin typeface="GaramondMT"/>
              </a:rPr>
              <a:t>position study. Using this position, a study assessed the location of hard and soft shells over the greater trochanter.</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16</a:t>
            </a:fld>
            <a:endParaRPr lang="en-CA"/>
          </a:p>
        </p:txBody>
      </p:sp>
    </p:spTree>
    <p:extLst>
      <p:ext uri="{BB962C8B-B14F-4D97-AF65-F5344CB8AC3E}">
        <p14:creationId xmlns:p14="http://schemas.microsoft.com/office/powerpoint/2010/main" val="3317420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0" i="0" u="none" strike="noStrike" baseline="0" dirty="0">
                <a:latin typeface="GaramondMT"/>
              </a:rPr>
              <a:t>Once they located this “zone” they then assessed 4 hard shell and 5 soft shell protectors to see if they fit within this “zone” over the greater trochanter. They found that three out of four</a:t>
            </a:r>
          </a:p>
          <a:p>
            <a:pPr algn="l"/>
            <a:r>
              <a:rPr lang="en-US" sz="1800" b="0" i="0" u="none" strike="noStrike" baseline="0" dirty="0">
                <a:latin typeface="GaramondMT"/>
              </a:rPr>
              <a:t>of the hard shell designs appear to cover the GT, in one design (first one on the first row) the GT </a:t>
            </a:r>
            <a:r>
              <a:rPr lang="en-US" sz="1800" b="0" i="0" u="none" strike="noStrike" baseline="0" dirty="0" err="1">
                <a:latin typeface="GaramondMT"/>
              </a:rPr>
              <a:t>centre</a:t>
            </a:r>
            <a:r>
              <a:rPr lang="en-US" sz="1800" b="0" i="0" u="none" strike="noStrike" baseline="0" dirty="0">
                <a:latin typeface="GaramondMT"/>
              </a:rPr>
              <a:t> appears close to the shell edge. Two of the soft pad designs appear not to cover the GT on the torso model.</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17</a:t>
            </a:fld>
            <a:endParaRPr lang="en-CA"/>
          </a:p>
        </p:txBody>
      </p:sp>
    </p:spTree>
    <p:extLst>
      <p:ext uri="{BB962C8B-B14F-4D97-AF65-F5344CB8AC3E}">
        <p14:creationId xmlns:p14="http://schemas.microsoft.com/office/powerpoint/2010/main" val="3484847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Some studies have looked at the role of various types of flooring in preventing falls and fractures. McKey’s RCT in LTC found that </a:t>
            </a:r>
            <a:r>
              <a:rPr lang="en-US" baseline="0" dirty="0"/>
              <a:t>softer landing surfaces as provided by low-stiffness complaint flooring </a:t>
            </a:r>
            <a:r>
              <a:rPr lang="en-CA" sz="1200" b="0" i="0" u="none" strike="noStrike" kern="1200" baseline="0" dirty="0">
                <a:solidFill>
                  <a:schemeClr val="tx1"/>
                </a:solidFill>
                <a:latin typeface="+mn-lt"/>
                <a:ea typeface="+mn-ea"/>
                <a:cs typeface="+mn-cs"/>
              </a:rPr>
              <a:t>studied did not reduce the frequency of serious fall-related injuries, minor fall-related injuries, or falls among long-term care residents over 4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a:solidFill>
                  <a:schemeClr val="tx1"/>
                </a:solidFill>
                <a:latin typeface="+mn-lt"/>
                <a:ea typeface="+mn-ea"/>
                <a:cs typeface="+mn-cs"/>
              </a:rPr>
              <a:t>Only one study (Japanese) has looked at the efficacy of hip protectors with various flooring properties ( concrete, wood and tatami (a foam-based – like the foam puzzle pieces used in kids playrooms): they found that soft protectors against tatami flooring offered the best force-attenuation effect.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a:solidFill>
                  <a:schemeClr val="tx1"/>
                </a:solidFill>
                <a:latin typeface="+mn-lt"/>
                <a:ea typeface="+mn-ea"/>
                <a:cs typeface="+mn-cs"/>
              </a:rPr>
              <a:t>Much more research is needed in this area.  </a:t>
            </a:r>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18</a:t>
            </a:fld>
            <a:endParaRPr lang="en-CA"/>
          </a:p>
        </p:txBody>
      </p:sp>
    </p:spTree>
    <p:extLst>
      <p:ext uri="{BB962C8B-B14F-4D97-AF65-F5344CB8AC3E}">
        <p14:creationId xmlns:p14="http://schemas.microsoft.com/office/powerpoint/2010/main" val="160385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SourceSansPro-Regular"/>
              </a:rPr>
              <a:t>Pooling of data from 14 studies (11,808 participants) conducted in nursing or residential care settings found moderate quality evidence for</a:t>
            </a:r>
          </a:p>
          <a:p>
            <a:pPr algn="l"/>
            <a:r>
              <a:rPr lang="en-US" sz="1800" b="0" i="0" u="none" strike="noStrike" baseline="0" dirty="0">
                <a:latin typeface="SourceSansPro-Regular"/>
              </a:rPr>
              <a:t>a small reduction in hip fracture risk (risk ratio (RR) 0.82, 95% confidence interval (CI) 0.67 to 1.00) – residents are 18% less likely to experience a hip fracture when wearing hip protectors. The absolute effect is 11 fewer people (95% CI, from 20 fewer to 0) per 1000 having a hip fracture when provided with hip protectors.</a:t>
            </a:r>
          </a:p>
          <a:p>
            <a:pPr algn="l"/>
            <a:endParaRPr lang="en-US" sz="1800" b="0" i="0" u="none" strike="noStrike" baseline="0" dirty="0">
              <a:latin typeface="SourceSansPro-Regular"/>
            </a:endParaRPr>
          </a:p>
          <a:p>
            <a:pPr algn="l"/>
            <a:r>
              <a:rPr lang="en-US" b="0" i="0" dirty="0">
                <a:solidFill>
                  <a:srgbClr val="333333"/>
                </a:solidFill>
                <a:effectLst/>
                <a:latin typeface="Source Sans Pro" panose="020B0503030403020204" pitchFamily="34" charset="0"/>
              </a:rPr>
              <a:t>Bottom line: For those in residential care, hip protectors:</a:t>
            </a:r>
          </a:p>
          <a:p>
            <a:pPr algn="l">
              <a:buFont typeface="Arial" panose="020B0604020202020204" pitchFamily="34" charset="0"/>
              <a:buChar char="•"/>
            </a:pPr>
            <a:r>
              <a:rPr lang="en-US" b="0" i="0" dirty="0">
                <a:solidFill>
                  <a:srgbClr val="333333"/>
                </a:solidFill>
                <a:effectLst/>
                <a:latin typeface="Source Sans Pro" panose="020B0503030403020204" pitchFamily="34" charset="0"/>
              </a:rPr>
              <a:t>probably slightly reduce the number of hip fractures. The evidence suggests that for every 1000 people wearing hip protectors 11 fewer will break a hip, </a:t>
            </a:r>
            <a:r>
              <a:rPr lang="en-US" b="1" i="0" dirty="0">
                <a:solidFill>
                  <a:srgbClr val="333333"/>
                </a:solidFill>
                <a:effectLst/>
                <a:latin typeface="Source Sans Pro" panose="020B0503030403020204" pitchFamily="34" charset="0"/>
              </a:rPr>
              <a:t>but</a:t>
            </a:r>
            <a:r>
              <a:rPr lang="en-US" b="0" i="0" dirty="0">
                <a:solidFill>
                  <a:srgbClr val="333333"/>
                </a:solidFill>
                <a:effectLst/>
                <a:latin typeface="Source Sans Pro" panose="020B0503030403020204" pitchFamily="34" charset="0"/>
              </a:rPr>
              <a:t> this could range from 20 fewer to none.</a:t>
            </a:r>
          </a:p>
          <a:p>
            <a:pPr algn="l">
              <a:buFont typeface="Arial" panose="020B0604020202020204" pitchFamily="34" charset="0"/>
              <a:buChar char="•"/>
            </a:pPr>
            <a:r>
              <a:rPr lang="en-US" b="0" i="0" dirty="0">
                <a:solidFill>
                  <a:srgbClr val="333333"/>
                </a:solidFill>
                <a:effectLst/>
                <a:latin typeface="Source Sans Pro" panose="020B0503030403020204" pitchFamily="34" charset="0"/>
              </a:rPr>
              <a:t>may slightly increase the small risk of a pelvic fracture.</a:t>
            </a:r>
          </a:p>
          <a:p>
            <a:pPr algn="l">
              <a:buFont typeface="Arial" panose="020B0604020202020204" pitchFamily="34" charset="0"/>
              <a:buChar char="•"/>
            </a:pPr>
            <a:r>
              <a:rPr lang="en-US" b="0" i="0" dirty="0">
                <a:solidFill>
                  <a:srgbClr val="333333"/>
                </a:solidFill>
                <a:effectLst/>
                <a:latin typeface="Source Sans Pro" panose="020B0503030403020204" pitchFamily="34" charset="0"/>
              </a:rPr>
              <a:t>probably have no effect on other breaks or on the likelihood of falling.</a:t>
            </a:r>
          </a:p>
          <a:p>
            <a:pPr algn="l"/>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19</a:t>
            </a:fld>
            <a:endParaRPr lang="en-CA"/>
          </a:p>
        </p:txBody>
      </p:sp>
    </p:spTree>
    <p:extLst>
      <p:ext uri="{BB962C8B-B14F-4D97-AF65-F5344CB8AC3E}">
        <p14:creationId xmlns:p14="http://schemas.microsoft.com/office/powerpoint/2010/main" val="255185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863180fb"/>
              </a:rPr>
              <a:t>2019 study; retrospective cohort study in 14 LTC homes; compared falls with and with out hip protectors over 12 months. Hip protectors were worn in 60% of falls, and the risk of hip fracture was reduced by nearly 3-fold by wearing a hip protector at the time of falling.</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20</a:t>
            </a:fld>
            <a:endParaRPr lang="en-CA"/>
          </a:p>
        </p:txBody>
      </p:sp>
    </p:spTree>
    <p:extLst>
      <p:ext uri="{BB962C8B-B14F-4D97-AF65-F5344CB8AC3E}">
        <p14:creationId xmlns:p14="http://schemas.microsoft.com/office/powerpoint/2010/main" val="2966403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SourceSansPro-Regular"/>
              </a:rPr>
              <a:t>There is moderate quality evidence when pooling data from five trials in the community (5614 participants) that shows little or no </a:t>
            </a:r>
            <a:r>
              <a:rPr lang="en-US" sz="1800" b="0" i="0" u="none" strike="noStrike" baseline="0" dirty="0" err="1">
                <a:latin typeface="SourceSansPro-Regular"/>
              </a:rPr>
              <a:t>eJect</a:t>
            </a:r>
            <a:r>
              <a:rPr lang="en-US" sz="1800" b="0" i="0" u="none" strike="noStrike" baseline="0" dirty="0">
                <a:latin typeface="SourceSansPro-Regular"/>
              </a:rPr>
              <a:t> in hip fracture risk (RR 1.15, 95% CI 0.84 to 1.58); the absolute effect is two more people (95% CI 2 fewer to 6 more) per 1000 people having a hip fracture when provided with hip protectors.</a:t>
            </a:r>
          </a:p>
          <a:p>
            <a:pPr algn="l"/>
            <a:endParaRPr lang="en-US" sz="1800" b="0" i="0" u="none" strike="noStrike" baseline="0" dirty="0">
              <a:latin typeface="SourceSansPro-Regular"/>
            </a:endParaRPr>
          </a:p>
          <a:p>
            <a:pPr algn="l"/>
            <a:r>
              <a:rPr lang="en-US" sz="1800" b="0" i="0" u="none" strike="noStrike" baseline="0" dirty="0">
                <a:latin typeface="SourceSansPro-Regular"/>
              </a:rPr>
              <a:t>Bottom line: </a:t>
            </a:r>
            <a:r>
              <a:rPr lang="en-US" b="0" i="0" dirty="0">
                <a:solidFill>
                  <a:srgbClr val="333333"/>
                </a:solidFill>
                <a:effectLst/>
                <a:latin typeface="Source Sans Pro" panose="020B0503030403020204" pitchFamily="34" charset="0"/>
              </a:rPr>
              <a:t>For those living in the community, hip protectors:</a:t>
            </a:r>
          </a:p>
          <a:p>
            <a:pPr algn="l">
              <a:buFont typeface="Arial" panose="020B0604020202020204" pitchFamily="34" charset="0"/>
              <a:buChar char="•"/>
            </a:pPr>
            <a:r>
              <a:rPr lang="en-US" b="0" i="0" dirty="0">
                <a:solidFill>
                  <a:srgbClr val="333333"/>
                </a:solidFill>
                <a:effectLst/>
                <a:latin typeface="Source Sans Pro" panose="020B0503030403020204" pitchFamily="34" charset="0"/>
              </a:rPr>
              <a:t>probably make little to no difference to the risk of breaking a hip.</a:t>
            </a:r>
          </a:p>
          <a:p>
            <a:pPr algn="l"/>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21</a:t>
            </a:fld>
            <a:endParaRPr lang="en-CA"/>
          </a:p>
        </p:txBody>
      </p:sp>
    </p:spTree>
    <p:extLst>
      <p:ext uri="{BB962C8B-B14F-4D97-AF65-F5344CB8AC3E}">
        <p14:creationId xmlns:p14="http://schemas.microsoft.com/office/powerpoint/2010/main" val="1261439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ource Sans Pro" panose="020B0503030403020204" pitchFamily="34" charset="0"/>
              </a:rPr>
              <a:t>In their guideline </a:t>
            </a:r>
            <a:r>
              <a:rPr lang="en-US" b="0" i="0" u="sng" dirty="0">
                <a:solidFill>
                  <a:srgbClr val="004669"/>
                </a:solidFill>
                <a:effectLst/>
                <a:latin typeface="Source Sans Pro" panose="020B0503030403020204" pitchFamily="34" charset="0"/>
                <a:hlinkClick r:id="rId3"/>
              </a:rPr>
              <a:t>Falls in older people: assessing risk and prevention</a:t>
            </a:r>
            <a:r>
              <a:rPr lang="en-US" b="0" i="0" dirty="0">
                <a:solidFill>
                  <a:srgbClr val="333333"/>
                </a:solidFill>
                <a:effectLst/>
                <a:latin typeface="Source Sans Pro" panose="020B0503030403020204" pitchFamily="34" charset="0"/>
              </a:rPr>
              <a:t> (published June 2013), NICE included hip protectors in the section “</a:t>
            </a:r>
            <a:r>
              <a:rPr lang="en-US" b="1" i="0" dirty="0">
                <a:solidFill>
                  <a:srgbClr val="333333"/>
                </a:solidFill>
                <a:effectLst/>
                <a:latin typeface="Source Sans Pro" panose="020B0503030403020204" pitchFamily="34" charset="0"/>
              </a:rPr>
              <a:t>Interventions that cannot be recommended because of insufficient evidence</a:t>
            </a:r>
            <a:r>
              <a:rPr lang="en-US" b="0" i="0" dirty="0">
                <a:solidFill>
                  <a:srgbClr val="333333"/>
                </a:solidFill>
                <a:effectLst/>
                <a:latin typeface="Source Sans Pro" panose="020B0503030403020204" pitchFamily="34" charset="0"/>
              </a:rPr>
              <a:t>”. This is not because there is strong evidence against them, but because there is insufficient or conflicting evidence supporting them. They recommended that research should be done to investigate the effectiveness of hip protectors compared with other fracture prevention interventions in older people at high risk of falling.</a:t>
            </a:r>
            <a:endParaRPr lang="en-CA" dirty="0"/>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22</a:t>
            </a:fld>
            <a:endParaRPr lang="en-CA"/>
          </a:p>
        </p:txBody>
      </p:sp>
    </p:spTree>
    <p:extLst>
      <p:ext uri="{BB962C8B-B14F-4D97-AF65-F5344CB8AC3E}">
        <p14:creationId xmlns:p14="http://schemas.microsoft.com/office/powerpoint/2010/main" val="266359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ACFDDDAF-7D94-4F7D-AD52-8BDBCA843902}" type="slidenum">
              <a:rPr lang="en-CA" smtClean="0"/>
              <a:t>3</a:t>
            </a:fld>
            <a:endParaRPr lang="en-CA"/>
          </a:p>
        </p:txBody>
      </p:sp>
    </p:spTree>
    <p:extLst>
      <p:ext uri="{BB962C8B-B14F-4D97-AF65-F5344CB8AC3E}">
        <p14:creationId xmlns:p14="http://schemas.microsoft.com/office/powerpoint/2010/main" val="4109697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2020 review of economic evaluations (most had high methodological quality) of the cost-effectiveness of hip protectors found that HP use </a:t>
            </a:r>
            <a:r>
              <a:rPr lang="en-US" sz="1800" b="0" i="0" u="none" strike="noStrike" baseline="0" dirty="0">
                <a:solidFill>
                  <a:srgbClr val="131413"/>
                </a:solidFill>
                <a:latin typeface="YgrfmbBnnyhbAdvTT3713a231"/>
              </a:rPr>
              <a:t>in long-term care facilities  and geriatric wards revealed that hip protector use is a cost-effective strategy for the prevention of hip </a:t>
            </a:r>
            <a:r>
              <a:rPr lang="en-CA" sz="1800" b="0" i="0" u="none" strike="noStrike" baseline="0" dirty="0">
                <a:solidFill>
                  <a:srgbClr val="131413"/>
                </a:solidFill>
                <a:latin typeface="YgrfmbBnnyhbAdvTT3713a231"/>
              </a:rPr>
              <a:t>fractures in elderly.</a:t>
            </a:r>
            <a:r>
              <a:rPr lang="en-CA" dirty="0"/>
              <a:t> Cost-effectiveness in the community is inclusive due to variable results.  Conclusion: </a:t>
            </a:r>
            <a:r>
              <a:rPr lang="en-US" dirty="0"/>
              <a:t>this review suggests that hip protectors are a cost effective approach in the prevention of hip fractures in populations with high risk of hip fractures especially in long-term care</a:t>
            </a:r>
          </a:p>
          <a:p>
            <a:pPr algn="l"/>
            <a:r>
              <a:rPr lang="en-US" dirty="0"/>
              <a:t>facilities and a geriatric ward in a hospital.</a:t>
            </a:r>
          </a:p>
          <a:p>
            <a:pPr algn="l"/>
            <a:r>
              <a:rPr lang="en-US" b="1" dirty="0"/>
              <a:t>Limitations: </a:t>
            </a:r>
            <a:r>
              <a:rPr lang="en-US" dirty="0"/>
              <a:t>Methodological issues in early studies and inconsistent estimates of adherence and related economic assumptions. So again, better adherence would show greater effectiveness in reducing hip fractures, which would demonstrate cost-effectiveness. </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23</a:t>
            </a:fld>
            <a:endParaRPr lang="en-CA"/>
          </a:p>
        </p:txBody>
      </p:sp>
    </p:spTree>
    <p:extLst>
      <p:ext uri="{BB962C8B-B14F-4D97-AF65-F5344CB8AC3E}">
        <p14:creationId xmlns:p14="http://schemas.microsoft.com/office/powerpoint/2010/main" val="480913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24</a:t>
            </a:fld>
            <a:endParaRPr lang="en-CA"/>
          </a:p>
        </p:txBody>
      </p:sp>
    </p:spTree>
    <p:extLst>
      <p:ext uri="{BB962C8B-B14F-4D97-AF65-F5344CB8AC3E}">
        <p14:creationId xmlns:p14="http://schemas.microsoft.com/office/powerpoint/2010/main" val="1785013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Factors identified as increasing acceptance and adherence in LTC – as identified by a systematic review</a:t>
            </a:r>
          </a:p>
          <a:p>
            <a:r>
              <a:rPr lang="en-CA" dirty="0"/>
              <a:t>System level characteristics</a:t>
            </a:r>
          </a:p>
          <a:p>
            <a:pPr marL="171450" indent="-171450">
              <a:buFont typeface="Arial" panose="020B0604020202020204" pitchFamily="34" charset="0"/>
              <a:buChar char="•"/>
            </a:pPr>
            <a:r>
              <a:rPr lang="en-CA" dirty="0"/>
              <a:t>Facility commitment to a hip protector program</a:t>
            </a:r>
          </a:p>
          <a:p>
            <a:pPr marL="171450" indent="-171450">
              <a:buFont typeface="Arial" panose="020B0604020202020204" pitchFamily="34" charset="0"/>
              <a:buChar char="•"/>
            </a:pPr>
            <a:r>
              <a:rPr lang="en-US" sz="1200" b="0" i="0" u="none" strike="noStrike" baseline="0" dirty="0">
                <a:latin typeface="AdvOTb92eb7df.I"/>
              </a:rPr>
              <a:t>Structured education on hip protectors and provision of garments at </a:t>
            </a:r>
            <a:r>
              <a:rPr lang="en-CA" sz="1200" b="0" i="0" u="none" strike="noStrike" baseline="0" dirty="0">
                <a:latin typeface="AdvOTb92eb7df.I"/>
              </a:rPr>
              <a:t>no cost.</a:t>
            </a:r>
          </a:p>
          <a:p>
            <a:pPr marL="171450" indent="-171450">
              <a:buFont typeface="Arial" panose="020B0604020202020204" pitchFamily="34" charset="0"/>
              <a:buChar char="•"/>
            </a:pPr>
            <a:r>
              <a:rPr lang="en-US" sz="1200" b="0" i="0" u="none" strike="noStrike" baseline="0" dirty="0">
                <a:latin typeface="AdvOTb92eb7df.I"/>
              </a:rPr>
              <a:t>Support from external sources. </a:t>
            </a:r>
            <a:r>
              <a:rPr lang="en-US" sz="1200" b="0" i="0" u="none" strike="noStrike" baseline="0" dirty="0">
                <a:latin typeface="AdvOT863180fb"/>
              </a:rPr>
              <a:t>In 3 studies, ongoing support from external agencies, such as general practitioners and quality and safety boards, emerged as a system-related incentive for acceptance </a:t>
            </a:r>
            <a:r>
              <a:rPr lang="en-CA" sz="1200" b="0" i="0" u="none" strike="noStrike" baseline="0" dirty="0">
                <a:latin typeface="AdvOT863180fb"/>
              </a:rPr>
              <a:t>and/or adherence</a:t>
            </a:r>
          </a:p>
          <a:p>
            <a:pPr marL="0" indent="0">
              <a:buFont typeface="Arial" panose="020B0604020202020204" pitchFamily="34" charset="0"/>
              <a:buNone/>
            </a:pPr>
            <a:endParaRPr lang="en-CA" sz="1200" b="0" i="0" u="none" strike="noStrike" baseline="0" dirty="0">
              <a:latin typeface="AdvOT863180fb"/>
            </a:endParaRPr>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26</a:t>
            </a:fld>
            <a:endParaRPr lang="en-CA"/>
          </a:p>
        </p:txBody>
      </p:sp>
    </p:spTree>
    <p:extLst>
      <p:ext uri="{BB962C8B-B14F-4D97-AF65-F5344CB8AC3E}">
        <p14:creationId xmlns:p14="http://schemas.microsoft.com/office/powerpoint/2010/main" val="836624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sz="1200" b="0" i="0" u="none" strike="noStrike" baseline="0" dirty="0">
                <a:latin typeface="AdvOT863180fb"/>
              </a:rPr>
              <a:t>Caregiver/ staff level characteristics:</a:t>
            </a:r>
          </a:p>
          <a:p>
            <a:pPr marL="171450" indent="-171450">
              <a:buFont typeface="Arial" panose="020B0604020202020204" pitchFamily="34" charset="0"/>
              <a:buChar char="•"/>
            </a:pPr>
            <a:r>
              <a:rPr lang="en-US" sz="1200" b="0" i="0" u="none" strike="noStrike" baseline="0" dirty="0">
                <a:latin typeface="AdvOTb92eb7df.I"/>
              </a:rPr>
              <a:t>Positive attitudes regarding the effectiveness of hip protectors.</a:t>
            </a:r>
          </a:p>
          <a:p>
            <a:pPr marL="171450" indent="-171450">
              <a:buFont typeface="Arial" panose="020B0604020202020204" pitchFamily="34" charset="0"/>
              <a:buChar char="•"/>
            </a:pPr>
            <a:r>
              <a:rPr lang="en-US" sz="1200" b="0" i="0" u="none" strike="noStrike" baseline="0" dirty="0">
                <a:latin typeface="AdvOTb92eb7df.I"/>
              </a:rPr>
              <a:t>Staff commitment to work with hip protectors. </a:t>
            </a:r>
          </a:p>
          <a:p>
            <a:pPr marL="0" indent="0">
              <a:buFont typeface="Arial" panose="020B0604020202020204" pitchFamily="34" charset="0"/>
              <a:buNone/>
            </a:pPr>
            <a:endParaRPr lang="en-US" sz="1200" b="0" i="0" u="none" strike="noStrike" baseline="0" dirty="0">
              <a:latin typeface="AdvOTb92eb7df.I"/>
            </a:endParaRPr>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27</a:t>
            </a:fld>
            <a:endParaRPr lang="en-CA"/>
          </a:p>
        </p:txBody>
      </p:sp>
    </p:spTree>
    <p:extLst>
      <p:ext uri="{BB962C8B-B14F-4D97-AF65-F5344CB8AC3E}">
        <p14:creationId xmlns:p14="http://schemas.microsoft.com/office/powerpoint/2010/main" val="811632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baseline="0" dirty="0">
                <a:latin typeface="AdvOTb92eb7df.I"/>
              </a:rPr>
              <a:t>Resident level characteristics:</a:t>
            </a:r>
          </a:p>
          <a:p>
            <a:pPr marL="171450" indent="-171450">
              <a:buFont typeface="Arial" panose="020B0604020202020204" pitchFamily="34" charset="0"/>
              <a:buChar char="•"/>
            </a:pPr>
            <a:r>
              <a:rPr lang="en-US" sz="1000" b="0" i="0" u="none" strike="noStrike" baseline="0" dirty="0">
                <a:latin typeface="AdvOTb92eb7df.I"/>
              </a:rPr>
              <a:t>Clinical risk factors for falls and fragility fractures</a:t>
            </a:r>
          </a:p>
          <a:p>
            <a:pPr marL="171450" indent="-171450">
              <a:buFont typeface="Arial" panose="020B0604020202020204" pitchFamily="34" charset="0"/>
              <a:buChar char="•"/>
            </a:pPr>
            <a:r>
              <a:rPr lang="en-US" sz="1000" b="0" i="0" u="none" strike="noStrike" baseline="0" dirty="0">
                <a:latin typeface="AdvOTb92eb7df.I"/>
              </a:rPr>
              <a:t>Recognition of the need for hip protection</a:t>
            </a:r>
          </a:p>
          <a:p>
            <a:pPr marL="171450" indent="-171450">
              <a:buFont typeface="Arial" panose="020B0604020202020204" pitchFamily="34" charset="0"/>
              <a:buChar char="•"/>
            </a:pPr>
            <a:r>
              <a:rPr lang="en-US" sz="1200" b="0" i="0" u="none" strike="noStrike" baseline="0" dirty="0">
                <a:latin typeface="AdvOTb92eb7df.I"/>
              </a:rPr>
              <a:t>Positive attitudes regarding the effectiveness of hip protectors</a:t>
            </a:r>
          </a:p>
          <a:p>
            <a:pPr marL="171450" indent="-171450">
              <a:buFont typeface="Arial" panose="020B0604020202020204" pitchFamily="34" charset="0"/>
              <a:buChar char="•"/>
            </a:pPr>
            <a:r>
              <a:rPr lang="en-US" sz="1200" b="0" i="0" u="none" strike="noStrike" baseline="0" dirty="0">
                <a:latin typeface="AdvOTb92eb7df.I"/>
              </a:rPr>
              <a:t>Peer and family advocacy for use</a:t>
            </a:r>
          </a:p>
          <a:p>
            <a:pPr marL="171450" indent="-171450">
              <a:buFont typeface="Arial" panose="020B0604020202020204" pitchFamily="34" charset="0"/>
              <a:buChar char="•"/>
            </a:pPr>
            <a:r>
              <a:rPr lang="en-US" sz="1200" b="0" i="0" u="none" strike="noStrike" baseline="0" dirty="0">
                <a:latin typeface="AdvOTb92eb7df.I"/>
              </a:rPr>
              <a:t>Wearing of incontinence materials – associated with increased acceptance and/or adherence compared to those who do not.</a:t>
            </a:r>
          </a:p>
          <a:p>
            <a:pPr marL="171450" indent="-171450">
              <a:buFont typeface="Arial" panose="020B0604020202020204" pitchFamily="34" charset="0"/>
              <a:buChar char="•"/>
            </a:pPr>
            <a:r>
              <a:rPr lang="en-US" sz="1200" b="0" i="0" u="none" strike="noStrike" baseline="0" dirty="0">
                <a:solidFill>
                  <a:srgbClr val="000000"/>
                </a:solidFill>
                <a:latin typeface="AdvOTb92eb7df.I"/>
              </a:rPr>
              <a:t>Physical and mental disability – increased </a:t>
            </a:r>
            <a:r>
              <a:rPr lang="en-US" sz="1200" b="0" i="0" u="none" strike="noStrike" baseline="0" dirty="0">
                <a:solidFill>
                  <a:srgbClr val="000000"/>
                </a:solidFill>
                <a:latin typeface="AdvOT863180fb"/>
              </a:rPr>
              <a:t>acceptance and/or adherence were cognitive decline consistent with dementia,</a:t>
            </a:r>
            <a:r>
              <a:rPr lang="en-US" sz="1200" b="0" i="0" u="none" strike="noStrike" baseline="0" dirty="0">
                <a:solidFill>
                  <a:srgbClr val="2197D2"/>
                </a:solidFill>
                <a:latin typeface="AdvOT863180fb"/>
              </a:rPr>
              <a:t> </a:t>
            </a:r>
            <a:r>
              <a:rPr lang="en-US" sz="1200" b="0" i="0" u="none" strike="noStrike" baseline="0" dirty="0">
                <a:solidFill>
                  <a:srgbClr val="000000"/>
                </a:solidFill>
                <a:latin typeface="AdvOT863180fb"/>
              </a:rPr>
              <a:t>memory impairment,</a:t>
            </a:r>
            <a:r>
              <a:rPr lang="en-US" sz="1200" b="0" i="0" u="none" strike="noStrike" baseline="0" dirty="0">
                <a:solidFill>
                  <a:srgbClr val="2197D2"/>
                </a:solidFill>
                <a:latin typeface="AdvOT863180fb"/>
              </a:rPr>
              <a:t> </a:t>
            </a:r>
            <a:r>
              <a:rPr lang="en-US" sz="1200" b="0" i="0" u="none" strike="noStrike" baseline="0" dirty="0">
                <a:solidFill>
                  <a:srgbClr val="000000"/>
                </a:solidFill>
                <a:latin typeface="AdvOT863180fb"/>
              </a:rPr>
              <a:t>restricted mobility (with the exception of wheelchair use), and the need for moderate assistance with activities of daily living.</a:t>
            </a:r>
            <a:endParaRPr lang="en-CA" dirty="0"/>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28</a:t>
            </a:fld>
            <a:endParaRPr lang="en-CA"/>
          </a:p>
        </p:txBody>
      </p:sp>
    </p:spTree>
    <p:extLst>
      <p:ext uri="{BB962C8B-B14F-4D97-AF65-F5344CB8AC3E}">
        <p14:creationId xmlns:p14="http://schemas.microsoft.com/office/powerpoint/2010/main" val="1091781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sz="1200" b="0" i="0" u="none" strike="noStrike" baseline="0" dirty="0">
                <a:latin typeface="AdvOT863180fb"/>
              </a:rPr>
              <a:t>Hip protector characteristics:</a:t>
            </a:r>
          </a:p>
          <a:p>
            <a:pPr marL="285750" indent="-285750" algn="l">
              <a:buFont typeface="Arial" panose="020B0604020202020204" pitchFamily="34" charset="0"/>
              <a:buChar char="•"/>
            </a:pPr>
            <a:r>
              <a:rPr lang="en-US" sz="1800" b="0" i="0" u="none" strike="noStrike" baseline="0" dirty="0">
                <a:solidFill>
                  <a:srgbClr val="000000"/>
                </a:solidFill>
                <a:latin typeface="AdvOTb92eb7df.I"/>
              </a:rPr>
              <a:t>Color steadfastness - </a:t>
            </a:r>
            <a:r>
              <a:rPr lang="en-US" sz="1800" b="0" i="0" u="none" strike="noStrike" baseline="0" dirty="0">
                <a:solidFill>
                  <a:srgbClr val="000000"/>
                </a:solidFill>
                <a:latin typeface="AdvOT863180fb"/>
              </a:rPr>
              <a:t>consensus among certi</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ed nurse assistants that tan or beige, neutral colored garments were the most likely to be accepted and continuously worn, as they were least likely to fade, discolor, or tinge. Certi</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ed nursing assistants believed that residents would be dissuaded from continuing use if garments became stained or discolored after washing with chlorine.</a:t>
            </a:r>
          </a:p>
          <a:p>
            <a:pPr marL="285750" indent="-285750" algn="l">
              <a:buFont typeface="Arial" panose="020B0604020202020204" pitchFamily="34" charset="0"/>
              <a:buChar char="•"/>
            </a:pPr>
            <a:r>
              <a:rPr lang="en-US" sz="1800" b="0" i="0" u="none" strike="noStrike" baseline="0" dirty="0">
                <a:solidFill>
                  <a:srgbClr val="000000"/>
                </a:solidFill>
                <a:latin typeface="AdvOT863180fb"/>
              </a:rPr>
              <a:t>Soft shell hip protectors – adherence higher for soft shell vs hard type, especially at night. More soft shell users were 24 hour users than those who wore hard protectors.</a:t>
            </a:r>
            <a:endParaRPr lang="en-US" sz="1200" b="0" i="0" u="none" strike="noStrike" baseline="0" dirty="0">
              <a:latin typeface="AdvOTb92eb7df.I"/>
            </a:endParaRPr>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29</a:t>
            </a:fld>
            <a:endParaRPr lang="en-CA"/>
          </a:p>
        </p:txBody>
      </p:sp>
    </p:spTree>
    <p:extLst>
      <p:ext uri="{BB962C8B-B14F-4D97-AF65-F5344CB8AC3E}">
        <p14:creationId xmlns:p14="http://schemas.microsoft.com/office/powerpoint/2010/main" val="49729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Barriers to use in LTC – as identified by a systematic review</a:t>
            </a:r>
          </a:p>
          <a:p>
            <a:r>
              <a:rPr lang="en-CA" dirty="0"/>
              <a:t>System level characteristics</a:t>
            </a:r>
          </a:p>
          <a:p>
            <a:pPr marL="171450" indent="-171450">
              <a:buFont typeface="Arial" panose="020B0604020202020204" pitchFamily="34" charset="0"/>
              <a:buChar char="•"/>
            </a:pPr>
            <a:r>
              <a:rPr lang="en-CA" dirty="0"/>
              <a:t>Laundering issues – clean hip protectors not always available when needed, those with incontinence require frequency laundering. Additional – anecdotal: damage or loss in laundry, some can only be laundered a specific number of times before they need to be replaced.</a:t>
            </a:r>
          </a:p>
          <a:p>
            <a:pPr marL="171450" indent="-171450">
              <a:buFont typeface="Arial" panose="020B0604020202020204" pitchFamily="34" charset="0"/>
              <a:buChar char="•"/>
            </a:pPr>
            <a:r>
              <a:rPr lang="en-CA" dirty="0"/>
              <a:t>High leadership turnover – greater adherence with fewer management changes</a:t>
            </a:r>
          </a:p>
          <a:p>
            <a:pPr marL="171450" indent="-171450">
              <a:buFont typeface="Arial" panose="020B0604020202020204" pitchFamily="34" charset="0"/>
              <a:buChar char="•"/>
            </a:pPr>
            <a:r>
              <a:rPr lang="en-CA" dirty="0"/>
              <a:t>Insufficient staffing, which creates excessive workload</a:t>
            </a:r>
          </a:p>
          <a:p>
            <a:pPr marL="171450" indent="-171450">
              <a:buFont typeface="Arial" panose="020B0604020202020204" pitchFamily="34" charset="0"/>
              <a:buChar char="•"/>
            </a:pPr>
            <a:r>
              <a:rPr lang="en-CA" dirty="0"/>
              <a:t>Communication breakdown at the frontline – not documented in care plans, aides not aware or didn’t understand benefits.</a:t>
            </a:r>
          </a:p>
        </p:txBody>
      </p:sp>
      <p:sp>
        <p:nvSpPr>
          <p:cNvPr id="4" name="Slide Number Placeholder 3"/>
          <p:cNvSpPr>
            <a:spLocks noGrp="1"/>
          </p:cNvSpPr>
          <p:nvPr>
            <p:ph type="sldNum" sz="quarter" idx="5"/>
          </p:nvPr>
        </p:nvSpPr>
        <p:spPr/>
        <p:txBody>
          <a:bodyPr/>
          <a:lstStyle/>
          <a:p>
            <a:fld id="{FDACEB0C-EEE1-4723-A539-27972246DCA4}" type="slidenum">
              <a:rPr lang="en-CA" smtClean="0"/>
              <a:t>30</a:t>
            </a:fld>
            <a:endParaRPr lang="en-CA"/>
          </a:p>
        </p:txBody>
      </p:sp>
    </p:spTree>
    <p:extLst>
      <p:ext uri="{BB962C8B-B14F-4D97-AF65-F5344CB8AC3E}">
        <p14:creationId xmlns:p14="http://schemas.microsoft.com/office/powerpoint/2010/main" val="4087119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sz="1200" b="0" i="0" u="none" strike="noStrike" baseline="0" dirty="0">
                <a:latin typeface="AdvOT863180fb"/>
              </a:rPr>
              <a:t>Caregiver/ staff level characteristics:</a:t>
            </a:r>
          </a:p>
          <a:p>
            <a:pPr marL="171450" indent="-171450">
              <a:buFont typeface="Arial" panose="020B0604020202020204" pitchFamily="34" charset="0"/>
              <a:buChar char="•"/>
            </a:pPr>
            <a:r>
              <a:rPr lang="en-US" sz="1200" b="0" i="0" u="none" strike="noStrike" baseline="0" dirty="0">
                <a:latin typeface="AdvOTb92eb7df.I"/>
              </a:rPr>
              <a:t>Negative perceptions of hip protectors: concerns about hygiene, cost-effectiveness, maintaining dignity of residents, side effects (pressure damage, redness of skin), amount of effort to don and doff; perceived as time-consuming and stressful by night staff.</a:t>
            </a:r>
          </a:p>
          <a:p>
            <a:pPr algn="l"/>
            <a:r>
              <a:rPr lang="en-US" sz="1800" b="0" i="0" u="none" strike="noStrike" baseline="0" dirty="0">
                <a:latin typeface="AdvOTb92eb7df.I"/>
              </a:rPr>
              <a:t>Perceived clash with residents</a:t>
            </a:r>
            <a:r>
              <a:rPr lang="en-US" sz="1800" b="0" i="0" u="none" strike="noStrike" baseline="0" dirty="0">
                <a:latin typeface="AdvOTb92eb7df.I+20"/>
              </a:rPr>
              <a:t>’ </a:t>
            </a:r>
            <a:r>
              <a:rPr lang="en-US" sz="1800" b="0" i="0" u="none" strike="noStrike" baseline="0" dirty="0">
                <a:latin typeface="AdvOTb92eb7df.I"/>
              </a:rPr>
              <a:t>rights to individual choice and </a:t>
            </a:r>
            <a:r>
              <a:rPr lang="en-CA" sz="1800" b="0" i="0" u="none" strike="noStrike" baseline="0" dirty="0">
                <a:latin typeface="AdvOTb92eb7df.I"/>
              </a:rPr>
              <a:t>autonomy - </a:t>
            </a:r>
            <a:r>
              <a:rPr lang="en-CA" sz="1800" b="0" i="0" u="none" strike="noStrike" baseline="0" dirty="0">
                <a:latin typeface="AdvOT863180fb"/>
              </a:rPr>
              <a:t>dif</a:t>
            </a:r>
            <a:r>
              <a:rPr lang="en-CA" sz="1800" b="0" i="0" u="none" strike="noStrike" baseline="0" dirty="0">
                <a:latin typeface="AdvOT863180fb+fb"/>
              </a:rPr>
              <a:t>fi</a:t>
            </a:r>
            <a:r>
              <a:rPr lang="en-CA" sz="1800" b="0" i="0" u="none" strike="noStrike" baseline="0" dirty="0">
                <a:latin typeface="AdvOT863180fb"/>
              </a:rPr>
              <a:t>culty understanding </a:t>
            </a:r>
            <a:r>
              <a:rPr lang="en-US" sz="1800" b="0" i="0" u="none" strike="noStrike" baseline="0" dirty="0">
                <a:latin typeface="AdvOT863180fb"/>
              </a:rPr>
              <a:t>a residents</a:t>
            </a:r>
            <a:r>
              <a:rPr lang="en-US" sz="1800" b="0" i="0" u="none" strike="noStrike" baseline="0" dirty="0">
                <a:latin typeface="AdvOT863180fb+20"/>
              </a:rPr>
              <a:t>’ </a:t>
            </a:r>
            <a:r>
              <a:rPr lang="en-US" sz="1800" b="0" i="0" u="none" strike="noStrike" baseline="0" dirty="0">
                <a:latin typeface="AdvOT863180fb"/>
              </a:rPr>
              <a:t>decision to wear hip protectors. In some situations, staff made the decision not to offer hip protectors because they perceived they would have been forcing residents to wear the garment against their will and were dedicated to upholding their rights</a:t>
            </a:r>
            <a:r>
              <a:rPr lang="en-US" sz="1800" b="0" i="0" u="none" strike="noStrike" baseline="0" dirty="0">
                <a:latin typeface="AdvOT863180fb+20"/>
              </a:rPr>
              <a:t>’ </a:t>
            </a:r>
            <a:r>
              <a:rPr lang="en-US" sz="1800" b="0" i="0" u="none" strike="noStrike" baseline="0" dirty="0">
                <a:latin typeface="AdvOT863180fb"/>
              </a:rPr>
              <a:t>to individual choice and </a:t>
            </a:r>
            <a:r>
              <a:rPr lang="en-CA" sz="1800" b="0" i="0" u="none" strike="noStrike" baseline="0" dirty="0">
                <a:latin typeface="AdvOT863180fb"/>
              </a:rPr>
              <a:t>autonomy.</a:t>
            </a:r>
            <a:endParaRPr lang="en-US" sz="1200" b="0" i="0" u="none" strike="noStrike" baseline="0" dirty="0">
              <a:latin typeface="AdvOTb92eb7df.I"/>
            </a:endParaRPr>
          </a:p>
          <a:p>
            <a:pPr marL="0" indent="0">
              <a:buFont typeface="Arial" panose="020B0604020202020204" pitchFamily="34" charset="0"/>
              <a:buNone/>
            </a:pPr>
            <a:endParaRPr lang="en-US" sz="1200" b="0" i="0" u="none" strike="noStrike" baseline="0" dirty="0">
              <a:latin typeface="AdvOTb92eb7df.I"/>
            </a:endParaRPr>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31</a:t>
            </a:fld>
            <a:endParaRPr lang="en-CA"/>
          </a:p>
        </p:txBody>
      </p:sp>
    </p:spTree>
    <p:extLst>
      <p:ext uri="{BB962C8B-B14F-4D97-AF65-F5344CB8AC3E}">
        <p14:creationId xmlns:p14="http://schemas.microsoft.com/office/powerpoint/2010/main" val="1604583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baseline="0" dirty="0">
                <a:latin typeface="AdvOTb92eb7df.I"/>
              </a:rPr>
              <a:t>Resident level characteristics:</a:t>
            </a:r>
          </a:p>
          <a:p>
            <a:pPr marL="171450" indent="-171450">
              <a:buFont typeface="Arial" panose="020B0604020202020204" pitchFamily="34" charset="0"/>
              <a:buChar char="•"/>
            </a:pPr>
            <a:r>
              <a:rPr lang="en-CA" dirty="0"/>
              <a:t>Social or economic disadvantages – lower compliance in non-whites, migration backgrounds and the receipt of welfare assistance.</a:t>
            </a:r>
          </a:p>
          <a:p>
            <a:pPr marL="171450" indent="-171450">
              <a:buFont typeface="Arial" panose="020B0604020202020204" pitchFamily="34" charset="0"/>
              <a:buChar char="•"/>
            </a:pPr>
            <a:r>
              <a:rPr lang="en-US" sz="1800" b="0" i="0" u="none" strike="noStrike" baseline="0" dirty="0">
                <a:latin typeface="AdvOTb92eb7df.I"/>
              </a:rPr>
              <a:t>Fatalism and depression – </a:t>
            </a:r>
            <a:r>
              <a:rPr lang="en-US" sz="1800" b="0" i="0" u="none" strike="noStrike" baseline="0" dirty="0">
                <a:latin typeface="AdvOT863180fb"/>
              </a:rPr>
              <a:t>view of end of life, depression, or other mood symptoms associated negatively with acceptance and/or adherence.</a:t>
            </a:r>
          </a:p>
          <a:p>
            <a:pPr marL="171450" indent="-171450">
              <a:buFont typeface="Arial" panose="020B0604020202020204" pitchFamily="34" charset="0"/>
              <a:buChar char="•"/>
            </a:pPr>
            <a:r>
              <a:rPr lang="en-US" sz="1800" b="0" i="0" u="none" strike="noStrike" baseline="0" dirty="0">
                <a:latin typeface="AdvOT863180fb"/>
              </a:rPr>
              <a:t>Persistent incontinence - </a:t>
            </a:r>
            <a:r>
              <a:rPr lang="en-CA" sz="1800" b="0" i="0" u="none" strike="noStrike" baseline="0" dirty="0">
                <a:solidFill>
                  <a:srgbClr val="000000"/>
                </a:solidFill>
                <a:latin typeface="AdvOT863180fb"/>
              </a:rPr>
              <a:t>the relationship between incontinence </a:t>
            </a:r>
            <a:r>
              <a:rPr lang="en-US" sz="1800" b="0" i="0" u="none" strike="noStrike" baseline="0" dirty="0">
                <a:solidFill>
                  <a:srgbClr val="000000"/>
                </a:solidFill>
                <a:latin typeface="AdvOT863180fb"/>
              </a:rPr>
              <a:t>and compliance was mediated by the frequency of incontinent episodes, where persistent urinary and bowel incontinence were identi</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ed as a potential barrier to acceptance and adherence. In the observational study,  a greater proportion of residents who declined hip protectors (39%) vs accepted (27%) were always incontinent </a:t>
            </a:r>
            <a:r>
              <a:rPr lang="en-CA" sz="1800" b="0" i="0" u="none" strike="noStrike" baseline="0" dirty="0">
                <a:solidFill>
                  <a:srgbClr val="000000"/>
                </a:solidFill>
                <a:latin typeface="AdvOT863180fb"/>
              </a:rPr>
              <a:t>(</a:t>
            </a:r>
            <a:r>
              <a:rPr lang="en-CA" sz="1800" b="0" i="0" u="none" strike="noStrike" baseline="0" dirty="0">
                <a:solidFill>
                  <a:srgbClr val="000000"/>
                </a:solidFill>
                <a:latin typeface="AdvOTb92eb7df.I"/>
              </a:rPr>
              <a:t>P </a:t>
            </a:r>
            <a:r>
              <a:rPr lang="en-CA" sz="1800" b="0" i="0" u="none" strike="noStrike" baseline="0" dirty="0">
                <a:solidFill>
                  <a:srgbClr val="000000"/>
                </a:solidFill>
                <a:latin typeface="AdvP4C4E51"/>
              </a:rPr>
              <a:t>&lt; </a:t>
            </a:r>
            <a:r>
              <a:rPr lang="en-CA" sz="1800" b="0" i="0" u="none" strike="noStrike" baseline="0" dirty="0">
                <a:solidFill>
                  <a:srgbClr val="000000"/>
                </a:solidFill>
                <a:latin typeface="AdvOT863180fb"/>
              </a:rPr>
              <a:t>.001).</a:t>
            </a:r>
            <a:r>
              <a:rPr lang="en-CA" sz="1800" b="0" i="0" u="none" strike="noStrike" baseline="0" dirty="0">
                <a:solidFill>
                  <a:srgbClr val="2197D2"/>
                </a:solidFill>
                <a:latin typeface="AdvOT863180fb"/>
              </a:rPr>
              <a:t> In another study there was</a:t>
            </a:r>
            <a:r>
              <a:rPr lang="en-CA" sz="1800" b="0" i="0" u="none" strike="noStrike" baseline="0" dirty="0">
                <a:solidFill>
                  <a:srgbClr val="000000"/>
                </a:solidFill>
                <a:latin typeface="AdvOT863180fb"/>
              </a:rPr>
              <a:t> </a:t>
            </a:r>
            <a:r>
              <a:rPr lang="en-US" sz="1800" b="0" i="0" u="none" strike="noStrike" baseline="0" dirty="0">
                <a:solidFill>
                  <a:srgbClr val="000000"/>
                </a:solidFill>
                <a:latin typeface="AdvOT863180fb"/>
              </a:rPr>
              <a:t>less adherence among residents who were always incontinent of the bowel than among those who were always continent </a:t>
            </a:r>
            <a:r>
              <a:rPr lang="en-CA" sz="1800" b="0" i="0" u="none" strike="noStrike" baseline="0" dirty="0">
                <a:solidFill>
                  <a:srgbClr val="000000"/>
                </a:solidFill>
                <a:latin typeface="AdvOT863180fb"/>
              </a:rPr>
              <a:t>(</a:t>
            </a:r>
            <a:r>
              <a:rPr lang="en-CA" sz="1800" b="0" i="0" u="none" strike="noStrike" baseline="0" dirty="0">
                <a:solidFill>
                  <a:srgbClr val="000000"/>
                </a:solidFill>
                <a:latin typeface="AdvOTb92eb7df.I"/>
              </a:rPr>
              <a:t>P </a:t>
            </a:r>
            <a:r>
              <a:rPr lang="en-CA" sz="1800" b="0" i="0" u="none" strike="noStrike" baseline="0" dirty="0">
                <a:solidFill>
                  <a:srgbClr val="000000"/>
                </a:solidFill>
                <a:latin typeface="AdvP4C4E51"/>
              </a:rPr>
              <a:t>&lt; </a:t>
            </a:r>
            <a:r>
              <a:rPr lang="en-CA" sz="1800" b="0" i="0" u="none" strike="noStrike" baseline="0" dirty="0">
                <a:solidFill>
                  <a:srgbClr val="000000"/>
                </a:solidFill>
                <a:latin typeface="AdvOT863180fb"/>
              </a:rPr>
              <a:t>.01).</a:t>
            </a:r>
          </a:p>
          <a:p>
            <a:pPr marL="171450" indent="-171450">
              <a:buFont typeface="Arial" panose="020B0604020202020204" pitchFamily="34" charset="0"/>
              <a:buChar char="•"/>
            </a:pPr>
            <a:r>
              <a:rPr lang="en-US" sz="1800" b="0" i="0" u="none" strike="noStrike" baseline="0" dirty="0">
                <a:latin typeface="AdvOTb92eb7df.I"/>
              </a:rPr>
              <a:t>Prioritization of other care needs because of illness – or a significant change in condition or decline in functional status. </a:t>
            </a:r>
            <a:r>
              <a:rPr lang="en-US" sz="1800" b="0" i="0" u="none" strike="noStrike" baseline="0" dirty="0">
                <a:latin typeface="AdvOT863180fb"/>
              </a:rPr>
              <a:t>A deterioration of health resulting in </a:t>
            </a:r>
            <a:r>
              <a:rPr lang="en-US" sz="1800" b="0" i="0" u="none" strike="noStrike" baseline="0" dirty="0" err="1">
                <a:latin typeface="AdvOT863180fb"/>
              </a:rPr>
              <a:t>nonambulatory</a:t>
            </a:r>
            <a:r>
              <a:rPr lang="en-US" sz="1800" b="0" i="0" u="none" strike="noStrike" baseline="0" dirty="0">
                <a:latin typeface="AdvOT863180fb"/>
              </a:rPr>
              <a:t> status was encountered as a </a:t>
            </a:r>
            <a:r>
              <a:rPr lang="en-CA" sz="1800" b="0" i="0" u="none" strike="noStrike" baseline="0" dirty="0">
                <a:latin typeface="AdvOT863180fb"/>
              </a:rPr>
              <a:t>reason for noncompliance</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32</a:t>
            </a:fld>
            <a:endParaRPr lang="en-CA"/>
          </a:p>
        </p:txBody>
      </p:sp>
    </p:spTree>
    <p:extLst>
      <p:ext uri="{BB962C8B-B14F-4D97-AF65-F5344CB8AC3E}">
        <p14:creationId xmlns:p14="http://schemas.microsoft.com/office/powerpoint/2010/main" val="939928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sz="1200" b="0" i="0" u="none" strike="noStrike" baseline="0" dirty="0">
                <a:latin typeface="AdvOT863180fb"/>
              </a:rPr>
              <a:t>Hip protector characteristics:</a:t>
            </a:r>
          </a:p>
          <a:p>
            <a:pPr marL="171450" indent="-171450">
              <a:buFont typeface="Arial" panose="020B0604020202020204" pitchFamily="34" charset="0"/>
              <a:buChar char="•"/>
            </a:pPr>
            <a:r>
              <a:rPr lang="en-CA" dirty="0"/>
              <a:t>Discomfort – usually associated with hard protectors, often arises from poor fit (too small, too tight) or bulkiness.</a:t>
            </a:r>
          </a:p>
          <a:p>
            <a:pPr marL="171450" indent="-171450">
              <a:buFont typeface="Arial" panose="020B0604020202020204" pitchFamily="34" charset="0"/>
              <a:buChar char="•"/>
            </a:pPr>
            <a:r>
              <a:rPr lang="en-CA" dirty="0"/>
              <a:t>Side effects – aches and pains, swelling, itchiness, skin irritation (heat rash, redness</a:t>
            </a:r>
          </a:p>
          <a:p>
            <a:pPr marL="171450" indent="-171450">
              <a:buFont typeface="Arial" panose="020B0604020202020204" pitchFamily="34" charset="0"/>
              <a:buChar char="•"/>
            </a:pPr>
            <a:r>
              <a:rPr lang="en-CA" dirty="0"/>
              <a:t>Distaste – issues with style or appearance; makes them look unattractive, especially if there are unsightly stains, discolouration.</a:t>
            </a:r>
          </a:p>
          <a:p>
            <a:pPr marL="171450" indent="-171450">
              <a:buFont typeface="Arial" panose="020B0604020202020204" pitchFamily="34" charset="0"/>
              <a:buChar char="•"/>
            </a:pPr>
            <a:r>
              <a:rPr lang="en-CA" dirty="0"/>
              <a:t>Relative complexity – difficulty donning and doffing, if they lose previous independence by now requiring assistance for dressing and toileting. Arthritis exacerbates difficulty using hip protectors.</a:t>
            </a:r>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33</a:t>
            </a:fld>
            <a:endParaRPr lang="en-CA"/>
          </a:p>
        </p:txBody>
      </p:sp>
    </p:spTree>
    <p:extLst>
      <p:ext uri="{BB962C8B-B14F-4D97-AF65-F5344CB8AC3E}">
        <p14:creationId xmlns:p14="http://schemas.microsoft.com/office/powerpoint/2010/main" val="343325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pPr>
            <a:r>
              <a:rPr lang="en-CA" dirty="0"/>
              <a:t>~ 1/3 of individuals who fall in LTC hit their heads</a:t>
            </a:r>
          </a:p>
          <a:p>
            <a:pPr>
              <a:buClrTx/>
            </a:pPr>
            <a:r>
              <a:rPr lang="en-CA" dirty="0"/>
              <a:t>74% have some hand contact first but…not of sufficient strength to prevent falling</a:t>
            </a:r>
          </a:p>
          <a:p>
            <a:endParaRPr lang="en-CA" dirty="0"/>
          </a:p>
        </p:txBody>
      </p:sp>
      <p:sp>
        <p:nvSpPr>
          <p:cNvPr id="4" name="Slide Number Placeholder 3"/>
          <p:cNvSpPr>
            <a:spLocks noGrp="1"/>
          </p:cNvSpPr>
          <p:nvPr>
            <p:ph type="sldNum" sz="quarter" idx="5"/>
          </p:nvPr>
        </p:nvSpPr>
        <p:spPr/>
        <p:txBody>
          <a:bodyPr/>
          <a:lstStyle/>
          <a:p>
            <a:fld id="{ACFDDDAF-7D94-4F7D-AD52-8BDBCA843902}" type="slidenum">
              <a:rPr lang="en-CA" smtClean="0"/>
              <a:t>4</a:t>
            </a:fld>
            <a:endParaRPr lang="en-CA"/>
          </a:p>
        </p:txBody>
      </p:sp>
    </p:spTree>
    <p:extLst>
      <p:ext uri="{BB962C8B-B14F-4D97-AF65-F5344CB8AC3E}">
        <p14:creationId xmlns:p14="http://schemas.microsoft.com/office/powerpoint/2010/main" val="1629984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Similar enablers identified in LTC have also been identified among community dwelling adults. Comfort, convenience, and  fit were most frequently identified factors in the Blalock 2011 study</a:t>
            </a:r>
          </a:p>
        </p:txBody>
      </p:sp>
      <p:sp>
        <p:nvSpPr>
          <p:cNvPr id="4" name="Slide Number Placeholder 3"/>
          <p:cNvSpPr>
            <a:spLocks noGrp="1"/>
          </p:cNvSpPr>
          <p:nvPr>
            <p:ph type="sldNum" sz="quarter" idx="5"/>
          </p:nvPr>
        </p:nvSpPr>
        <p:spPr/>
        <p:txBody>
          <a:bodyPr/>
          <a:lstStyle/>
          <a:p>
            <a:fld id="{FDACEB0C-EEE1-4723-A539-27972246DCA4}" type="slidenum">
              <a:rPr lang="en-CA" smtClean="0"/>
              <a:t>34</a:t>
            </a:fld>
            <a:endParaRPr lang="en-CA"/>
          </a:p>
        </p:txBody>
      </p:sp>
    </p:spTree>
    <p:extLst>
      <p:ext uri="{BB962C8B-B14F-4D97-AF65-F5344CB8AC3E}">
        <p14:creationId xmlns:p14="http://schemas.microsoft.com/office/powerpoint/2010/main" val="3776903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Similar barriers identified in LTC have also been identified among community dwelling adults</a:t>
            </a:r>
          </a:p>
        </p:txBody>
      </p:sp>
      <p:sp>
        <p:nvSpPr>
          <p:cNvPr id="4" name="Slide Number Placeholder 3"/>
          <p:cNvSpPr>
            <a:spLocks noGrp="1"/>
          </p:cNvSpPr>
          <p:nvPr>
            <p:ph type="sldNum" sz="quarter" idx="5"/>
          </p:nvPr>
        </p:nvSpPr>
        <p:spPr/>
        <p:txBody>
          <a:bodyPr/>
          <a:lstStyle/>
          <a:p>
            <a:fld id="{FDACEB0C-EEE1-4723-A539-27972246DCA4}" type="slidenum">
              <a:rPr lang="en-CA" smtClean="0"/>
              <a:t>35</a:t>
            </a:fld>
            <a:endParaRPr lang="en-CA"/>
          </a:p>
        </p:txBody>
      </p:sp>
    </p:spTree>
    <p:extLst>
      <p:ext uri="{BB962C8B-B14F-4D97-AF65-F5344CB8AC3E}">
        <p14:creationId xmlns:p14="http://schemas.microsoft.com/office/powerpoint/2010/main" val="3915494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Does adherence vary based on type of hip protector (hard or soft, brands)… not really!</a:t>
            </a:r>
          </a:p>
          <a:p>
            <a:pPr algn="l"/>
            <a:r>
              <a:rPr lang="en-CA" dirty="0"/>
              <a:t>In a study comparing hip protector brands, </a:t>
            </a:r>
            <a:r>
              <a:rPr lang="en-US" sz="1800" b="0" i="0" u="none" strike="noStrike" baseline="0" dirty="0">
                <a:latin typeface="AdvTT5bf2ac07"/>
              </a:rPr>
              <a:t>the number of hours the hip protectors were worn ranged from 92.5 for </a:t>
            </a:r>
            <a:r>
              <a:rPr lang="en-US" sz="1800" b="0" i="0" u="none" strike="noStrike" baseline="0" dirty="0" err="1">
                <a:latin typeface="AdvTT5bf2ac07"/>
              </a:rPr>
              <a:t>SafeHip</a:t>
            </a:r>
            <a:r>
              <a:rPr lang="en-US" sz="1800" b="0" i="0" u="none" strike="noStrike" baseline="0" dirty="0">
                <a:latin typeface="AdvTT5bf2ac07"/>
              </a:rPr>
              <a:t> to 65.2 for </a:t>
            </a:r>
            <a:r>
              <a:rPr lang="en-US" sz="1800" b="0" i="0" u="none" strike="noStrike" baseline="0" dirty="0" err="1">
                <a:latin typeface="AdvTT5bf2ac07"/>
              </a:rPr>
              <a:t>HipGuard</a:t>
            </a:r>
            <a:r>
              <a:rPr lang="en-US" sz="1800" b="0" i="0" u="none" strike="noStrike" baseline="0" dirty="0">
                <a:latin typeface="AdvTT5bf2ac07"/>
              </a:rPr>
              <a:t> – both the highest and lowest times were for hard pad brands. </a:t>
            </a:r>
            <a:r>
              <a:rPr lang="en-US" sz="1800" b="0" i="0" u="none" strike="noStrike" baseline="0" dirty="0" err="1">
                <a:latin typeface="AdvTT5bf2ac07"/>
              </a:rPr>
              <a:t>Hipguard</a:t>
            </a:r>
            <a:r>
              <a:rPr lang="en-US" sz="1800" b="0" i="0" u="none" strike="noStrike" baseline="0" dirty="0">
                <a:latin typeface="AdvTT5bf2ac07"/>
              </a:rPr>
              <a:t> and </a:t>
            </a:r>
            <a:r>
              <a:rPr lang="en-US" sz="1800" b="0" i="0" u="none" strike="noStrike" baseline="0" dirty="0" err="1">
                <a:latin typeface="AdvTT5bf2ac07"/>
              </a:rPr>
              <a:t>Fallgard</a:t>
            </a:r>
            <a:r>
              <a:rPr lang="en-US" sz="1800" b="0" i="0" u="none" strike="noStrike" baseline="0" dirty="0">
                <a:latin typeface="AdvTT5bf2ac07"/>
              </a:rPr>
              <a:t> – one being a soft pad and the other a hard pad, were used less than the other two brands. Looking at the different characteristics of the hip protectors (comfort, appearance, protection, fit, convenience) – mean ratings didn’t really vary much between brands or types, though the use of the hip protectors was positively corelated with the various characteristics. </a:t>
            </a:r>
            <a:r>
              <a:rPr lang="en-CA" sz="1800" b="0" i="0" u="none" strike="noStrike" baseline="0" dirty="0">
                <a:latin typeface="AdvPECFD32"/>
              </a:rPr>
              <a:t>The </a:t>
            </a:r>
            <a:r>
              <a:rPr lang="en-US" sz="1800" b="0" i="0" u="none" strike="noStrike" baseline="0" dirty="0">
                <a:latin typeface="AdvPECFD32"/>
              </a:rPr>
              <a:t>intention to continue using a particular hip protector after the study ended was significantly associated with the number of hours the hip protector was worn during the study (p</a:t>
            </a:r>
            <a:r>
              <a:rPr lang="en-US" sz="1800" b="0" i="0" u="none" strike="noStrike" baseline="0" dirty="0">
                <a:latin typeface="AdvP4C4E51"/>
              </a:rPr>
              <a:t>&lt;</a:t>
            </a:r>
            <a:r>
              <a:rPr lang="en-US" sz="1800" b="0" i="0" u="none" strike="noStrike" baseline="0" dirty="0">
                <a:latin typeface="AdvPECFD32"/>
              </a:rPr>
              <a:t>0.01) – they more they were worn during the study, the more likely people were to continue using them.  In further analyses, after controlling for other variables, beliefs concerning the amount of protection that a hip protector provided was positively associated with the number of hours the hip protector was worn during the study (p</a:t>
            </a:r>
            <a:r>
              <a:rPr lang="en-US" sz="1800" b="0" i="0" u="none" strike="noStrike" baseline="0" dirty="0">
                <a:latin typeface="AdvP4C4E51"/>
              </a:rPr>
              <a:t>&lt;</a:t>
            </a:r>
            <a:r>
              <a:rPr lang="en-US" sz="1800" b="0" i="0" u="none" strike="noStrike" baseline="0" dirty="0">
                <a:latin typeface="AdvPECFD32"/>
              </a:rPr>
              <a:t>0.05) and the intention to continue using the hip protector after the study (p</a:t>
            </a:r>
            <a:r>
              <a:rPr lang="en-US" sz="1800" b="0" i="0" u="none" strike="noStrike" baseline="0" dirty="0">
                <a:latin typeface="AdvP4C4E51"/>
              </a:rPr>
              <a:t>&lt;</a:t>
            </a:r>
            <a:r>
              <a:rPr lang="en-US" sz="1800" b="0" i="0" u="none" strike="noStrike" baseline="0" dirty="0">
                <a:latin typeface="AdvPECFD32"/>
              </a:rPr>
              <a:t>0.01).</a:t>
            </a:r>
            <a:r>
              <a:rPr lang="en-US" sz="1800" b="0" i="0" u="none" strike="noStrike" baseline="0" dirty="0">
                <a:latin typeface="AdvTT5bf2ac07"/>
              </a:rPr>
              <a:t>  So beliefs that wearing the hip protector will reduce fracture risk is important to adherence and this was independent of the type of protector that is being used in this study, but more research is needing comparing different types of hip protectors. </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36</a:t>
            </a:fld>
            <a:endParaRPr lang="en-CA"/>
          </a:p>
        </p:txBody>
      </p:sp>
    </p:spTree>
    <p:extLst>
      <p:ext uri="{BB962C8B-B14F-4D97-AF65-F5344CB8AC3E}">
        <p14:creationId xmlns:p14="http://schemas.microsoft.com/office/powerpoint/2010/main" val="384643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863180fb"/>
              </a:rPr>
              <a:t>Strategies to improve adherence – LTC and community. Generally, there are few RCTs looking at specific interventions to improve adherence as a primary outcome, but some studies do exist that provide some insights on how to improve adherence.</a:t>
            </a:r>
          </a:p>
          <a:p>
            <a:pPr algn="l"/>
            <a:r>
              <a:rPr lang="en-US" sz="1800" b="0" i="0" u="none" strike="noStrike" baseline="0" dirty="0">
                <a:latin typeface="AdvOT863180fb"/>
              </a:rPr>
              <a:t>To overcome hip protector level concerns, residents should be given the opportunity to select and try on a variety of models to maximize potential for proper </a:t>
            </a:r>
            <a:r>
              <a:rPr lang="en-US" sz="1800" b="0" i="0" u="none" strike="noStrike" baseline="0" dirty="0">
                <a:latin typeface="AdvOT863180fb+fb"/>
              </a:rPr>
              <a:t>fi</a:t>
            </a:r>
            <a:r>
              <a:rPr lang="en-US" sz="1800" b="0" i="0" u="none" strike="noStrike" baseline="0" dirty="0">
                <a:latin typeface="AdvOT863180fb"/>
              </a:rPr>
              <a:t>t.-  try both hard and soft shells.</a:t>
            </a:r>
          </a:p>
          <a:p>
            <a:pPr algn="l"/>
            <a:r>
              <a:rPr lang="en-US" sz="1800" b="0" i="0" u="none" strike="noStrike" baseline="0" dirty="0">
                <a:solidFill>
                  <a:srgbClr val="000000"/>
                </a:solidFill>
                <a:latin typeface="AdvOT863180fb"/>
              </a:rPr>
              <a:t>Not all hip protectors are equally effective, so residents should be encouraged to select from hip protectors with documented protective effect.</a:t>
            </a:r>
          </a:p>
          <a:p>
            <a:pPr algn="l"/>
            <a:r>
              <a:rPr lang="en-US" sz="1800" b="0" i="0" u="none" strike="noStrike" baseline="0" dirty="0">
                <a:solidFill>
                  <a:srgbClr val="000000"/>
                </a:solidFill>
                <a:latin typeface="AdvOT863180fb"/>
              </a:rPr>
              <a:t>Designers and engineers should direct their efforts to creating garments that are more comfortable (airy, light, breathable), easy to take on and off, especially for those with arthritis, and aesthetically</a:t>
            </a:r>
          </a:p>
          <a:p>
            <a:pPr algn="l"/>
            <a:r>
              <a:rPr lang="en-US" sz="1800" b="0" i="0" u="none" strike="noStrike" baseline="0" dirty="0">
                <a:solidFill>
                  <a:srgbClr val="000000"/>
                </a:solidFill>
                <a:latin typeface="AdvOT863180fb"/>
              </a:rPr>
              <a:t>appealing with designs tailored to gender-speci</a:t>
            </a:r>
            <a:r>
              <a:rPr lang="en-US" sz="1800" b="0" i="0" u="none" strike="noStrike" baseline="0" dirty="0">
                <a:solidFill>
                  <a:srgbClr val="000000"/>
                </a:solidFill>
                <a:latin typeface="AdvOT863180fb+fb"/>
              </a:rPr>
              <a:t>fi</a:t>
            </a:r>
            <a:r>
              <a:rPr lang="en-US" sz="1800" b="0" i="0" u="none" strike="noStrike" baseline="0" dirty="0">
                <a:solidFill>
                  <a:srgbClr val="000000"/>
                </a:solidFill>
                <a:latin typeface="AdvOT863180fb"/>
              </a:rPr>
              <a:t>c tastes;  differentiate the front and back sides of garments to facilitate proper application,</a:t>
            </a:r>
            <a:r>
              <a:rPr lang="en-US" sz="1800" b="0" i="0" u="none" strike="noStrike" baseline="0" dirty="0">
                <a:solidFill>
                  <a:srgbClr val="2197D2"/>
                </a:solidFill>
                <a:latin typeface="AdvOT863180fb"/>
              </a:rPr>
              <a:t> </a:t>
            </a:r>
            <a:r>
              <a:rPr lang="en-US" sz="1800" b="0" i="0" u="none" strike="noStrike" baseline="0" dirty="0">
                <a:solidFill>
                  <a:srgbClr val="000000"/>
                </a:solidFill>
                <a:latin typeface="AdvOT863180fb"/>
              </a:rPr>
              <a:t>using snaps or Velcro for fastening,</a:t>
            </a:r>
            <a:r>
              <a:rPr lang="en-US" sz="1800" b="0" i="0" u="none" strike="noStrike" baseline="0" dirty="0">
                <a:solidFill>
                  <a:srgbClr val="2197D2"/>
                </a:solidFill>
                <a:latin typeface="AdvOT863180fb"/>
              </a:rPr>
              <a:t> </a:t>
            </a:r>
            <a:r>
              <a:rPr lang="en-US" sz="1800" b="0" i="0" u="none" strike="noStrike" baseline="0" dirty="0">
                <a:solidFill>
                  <a:srgbClr val="000000"/>
                </a:solidFill>
                <a:latin typeface="AdvOT863180fb"/>
              </a:rPr>
              <a:t>and selecting neutral colored fabric.</a:t>
            </a:r>
          </a:p>
          <a:p>
            <a:pPr algn="l"/>
            <a:r>
              <a:rPr lang="en-US" sz="1800" b="0" i="0" u="none" strike="noStrike" baseline="0" dirty="0">
                <a:solidFill>
                  <a:srgbClr val="000000"/>
                </a:solidFill>
                <a:latin typeface="AdvOT863180fb"/>
              </a:rPr>
              <a:t>Education - </a:t>
            </a:r>
            <a:r>
              <a:rPr lang="en-US" sz="1800" b="0" i="0" u="none" strike="noStrike" baseline="0" dirty="0">
                <a:latin typeface="AdvOT863180fb"/>
              </a:rPr>
              <a:t>to increase client (family, friends, residents) awareness of risk factors for falls, risk factors for fall related hip fractures, and the potential bene</a:t>
            </a:r>
            <a:r>
              <a:rPr lang="en-US" sz="1800" b="0" i="0" u="none" strike="noStrike" baseline="0" dirty="0">
                <a:latin typeface="AdvOT863180fb+fb"/>
              </a:rPr>
              <a:t>fi</a:t>
            </a:r>
            <a:r>
              <a:rPr lang="en-US" sz="1800" b="0" i="0" u="none" strike="noStrike" baseline="0" dirty="0">
                <a:latin typeface="AdvOT863180fb"/>
              </a:rPr>
              <a:t>ts associated with </a:t>
            </a:r>
            <a:r>
              <a:rPr lang="en-CA" sz="1800" b="0" i="0" u="none" strike="noStrike" baseline="0" dirty="0">
                <a:latin typeface="AdvOT863180fb"/>
              </a:rPr>
              <a:t>protector use. education programs</a:t>
            </a:r>
          </a:p>
          <a:p>
            <a:pPr algn="l"/>
            <a:r>
              <a:rPr lang="en-US" sz="1800" b="0" i="0" u="none" strike="noStrike" baseline="0" dirty="0">
                <a:latin typeface="AdvOT863180fb"/>
              </a:rPr>
              <a:t>enlist older adult peer educators and/or family to facilitate </a:t>
            </a:r>
            <a:r>
              <a:rPr lang="en-CA" sz="1800" b="0" i="0" u="none" strike="noStrike" baseline="0" dirty="0">
                <a:latin typeface="AdvOT863180fb"/>
              </a:rPr>
              <a:t>knowledge transfer and exchange.</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37</a:t>
            </a:fld>
            <a:endParaRPr lang="en-CA"/>
          </a:p>
        </p:txBody>
      </p:sp>
    </p:spTree>
    <p:extLst>
      <p:ext uri="{BB962C8B-B14F-4D97-AF65-F5344CB8AC3E}">
        <p14:creationId xmlns:p14="http://schemas.microsoft.com/office/powerpoint/2010/main" val="1194867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Lots of patient education tools on-line. Here are two examples – video  put out be Aging is a contact sport – they have a number of tools to support patient education. Another is a pamphlet created by Fraser Health (BC) on what they are, how they work and how to calculate the right size and fit. </a:t>
            </a:r>
          </a:p>
        </p:txBody>
      </p:sp>
      <p:sp>
        <p:nvSpPr>
          <p:cNvPr id="4" name="Slide Number Placeholder 3"/>
          <p:cNvSpPr>
            <a:spLocks noGrp="1"/>
          </p:cNvSpPr>
          <p:nvPr>
            <p:ph type="sldNum" sz="quarter" idx="5"/>
          </p:nvPr>
        </p:nvSpPr>
        <p:spPr/>
        <p:txBody>
          <a:bodyPr/>
          <a:lstStyle/>
          <a:p>
            <a:fld id="{F4D55CA2-9F2E-4275-AD37-A2DA77EE793F}" type="slidenum">
              <a:rPr lang="en-CA" smtClean="0"/>
              <a:t>38</a:t>
            </a:fld>
            <a:endParaRPr lang="en-CA"/>
          </a:p>
        </p:txBody>
      </p:sp>
    </p:spTree>
    <p:extLst>
      <p:ext uri="{BB962C8B-B14F-4D97-AF65-F5344CB8AC3E}">
        <p14:creationId xmlns:p14="http://schemas.microsoft.com/office/powerpoint/2010/main" val="3588327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Patients should select the most appropriate type of hip protector based on their needs and scrutiny of product labels. </a:t>
            </a:r>
          </a:p>
          <a:p>
            <a:r>
              <a:rPr lang="en-CA" dirty="0"/>
              <a:t>Canadian Standards Association – overview the labelling and testing of hip protectors – things to consider when selecting hip protectors. CADTH document on buying and care instructions: </a:t>
            </a:r>
            <a:r>
              <a:rPr lang="en-US" dirty="0">
                <a:hlinkClick r:id="rId3"/>
              </a:rPr>
              <a:t>buying_and_care_instructions_for_a_hip_protector_e.pdf (cadth.ca)</a:t>
            </a:r>
            <a:endParaRPr lang="en-US" dirty="0"/>
          </a:p>
          <a:p>
            <a:r>
              <a:rPr lang="en-US" dirty="0"/>
              <a:t>Protective value is how much the hip protector reduces the force during a fall – number between 0 and 100; the larger the number the greater the protection. </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39</a:t>
            </a:fld>
            <a:endParaRPr lang="en-CA"/>
          </a:p>
        </p:txBody>
      </p:sp>
    </p:spTree>
    <p:extLst>
      <p:ext uri="{BB962C8B-B14F-4D97-AF65-F5344CB8AC3E}">
        <p14:creationId xmlns:p14="http://schemas.microsoft.com/office/powerpoint/2010/main" val="646989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the GERAS.CA</a:t>
            </a:r>
            <a:r>
              <a:rPr lang="en-US" baseline="0" dirty="0"/>
              <a:t> or s</a:t>
            </a:r>
            <a:r>
              <a:rPr lang="en-US" dirty="0"/>
              <a:t>imply</a:t>
            </a:r>
            <a:r>
              <a:rPr lang="en-US" baseline="0" dirty="0"/>
              <a:t> Google “Fracture Prevention Toolkit” and you will find the GERAS Centre website on Osteoporosis – here you will find a toolkit with information on the Fracture Risk Scale, fracture prevention guidelines, tools and resources to support the implementation of the guidelines , videos on osteoporosis, resident experiences with osteoporosis, and exercise programs to prevent fractures.</a:t>
            </a:r>
          </a:p>
          <a:p>
            <a:endParaRPr lang="en-US" baseline="0" dirty="0"/>
          </a:p>
          <a:p>
            <a:endParaRPr lang="en-US" baseline="0" dirty="0"/>
          </a:p>
          <a:p>
            <a:r>
              <a:rPr lang="en-US" baseline="0" dirty="0"/>
              <a:t>All of these tools are easily accessible and free to download.</a:t>
            </a:r>
            <a:endParaRPr lang="en-CA" dirty="0"/>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2EE24D8F-9A4C-4CEB-8ADA-ADDFAC68560A}" type="slidenum">
              <a:rPr lang="en-CA" smtClean="0"/>
              <a:t>41</a:t>
            </a:fld>
            <a:endParaRPr lang="en-CA"/>
          </a:p>
        </p:txBody>
      </p:sp>
    </p:spTree>
    <p:extLst>
      <p:ext uri="{BB962C8B-B14F-4D97-AF65-F5344CB8AC3E}">
        <p14:creationId xmlns:p14="http://schemas.microsoft.com/office/powerpoint/2010/main" val="227103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Open Sans" panose="020B0606030504020204" pitchFamily="34" charset="0"/>
              </a:rPr>
              <a:t>Hip protectors are clothing or wraps with special padding on the sides to protect your hips during a fall. Consist of two parts – impact protector and the system that keeps them in place. Impact protector is usually made of hard or soft plastic</a:t>
            </a:r>
            <a:r>
              <a:rPr lang="en-CA" sz="4000" dirty="0"/>
              <a:t>Recommended for those at high risk for falls and fractures. Some are designed to withstand one impact and then  need to be replaced; others are designed to withstand several impacts. </a:t>
            </a:r>
          </a:p>
        </p:txBody>
      </p:sp>
      <p:sp>
        <p:nvSpPr>
          <p:cNvPr id="4" name="Slide Number Placeholder 3"/>
          <p:cNvSpPr>
            <a:spLocks noGrp="1"/>
          </p:cNvSpPr>
          <p:nvPr>
            <p:ph type="sldNum" sz="quarter" idx="5"/>
          </p:nvPr>
        </p:nvSpPr>
        <p:spPr/>
        <p:txBody>
          <a:bodyPr/>
          <a:lstStyle/>
          <a:p>
            <a:fld id="{FDACEB0C-EEE1-4723-A539-27972246DCA4}" type="slidenum">
              <a:rPr lang="en-CA" smtClean="0"/>
              <a:t>7</a:t>
            </a:fld>
            <a:endParaRPr lang="en-CA"/>
          </a:p>
        </p:txBody>
      </p:sp>
    </p:spTree>
    <p:extLst>
      <p:ext uri="{BB962C8B-B14F-4D97-AF65-F5344CB8AC3E}">
        <p14:creationId xmlns:p14="http://schemas.microsoft.com/office/powerpoint/2010/main" val="3891006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BthbylAdvPTimes"/>
              </a:rPr>
              <a:t>A sideways fall produces a high-energy impact, which increases sixfold the risk of a hip fracture compared to a backward or a forward fall, even in young subjects. Figure shows a schematic representation of a sideways fall and consequent hip fracture (panel A) and potential preventive effect of a hip protector. The impact protector reduces the force on the hip during a fall - The particular design of hip protectors is aimed at decreasing and/or absorbing the impact of a sideways fall, ultimately preventing fractures of the proximal hip, encompassing intracapsular fractures</a:t>
            </a:r>
          </a:p>
          <a:p>
            <a:pPr algn="l"/>
            <a:r>
              <a:rPr lang="en-US" sz="1800" b="0" i="0" u="none" strike="noStrike" baseline="0" dirty="0">
                <a:latin typeface="BthbylAdvPTimes"/>
              </a:rPr>
              <a:t>(i.e. at the site of femoral neck) and extracapsular fractures </a:t>
            </a:r>
            <a:r>
              <a:rPr lang="en-CA" sz="1800" b="0" i="0" u="none" strike="noStrike" baseline="0" dirty="0">
                <a:latin typeface="BthbylAdvPTimes"/>
              </a:rPr>
              <a:t>involving the trochanter</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8</a:t>
            </a:fld>
            <a:endParaRPr lang="en-CA"/>
          </a:p>
        </p:txBody>
      </p:sp>
    </p:spTree>
    <p:extLst>
      <p:ext uri="{BB962C8B-B14F-4D97-AF65-F5344CB8AC3E}">
        <p14:creationId xmlns:p14="http://schemas.microsoft.com/office/powerpoint/2010/main" val="413597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Open Sans" panose="020B0606030504020204" pitchFamily="34" charset="0"/>
              </a:rPr>
              <a:t>Most hip protectors are undergarments worn under one’s usual clothing (e.g., underwear with protectors), others clothing (e.g., shorts, or pants) with protectors built in, or wraps with special padding on the sides that you wear on top of your clothing to protect your hips during a fall. </a:t>
            </a:r>
            <a:r>
              <a:rPr lang="en-CA" sz="4000" dirty="0"/>
              <a:t>Variety of products available – readily available on line. Looking online, cost varies depending on the type, and likely quality, from $45 to well over $200. </a:t>
            </a:r>
          </a:p>
        </p:txBody>
      </p:sp>
      <p:sp>
        <p:nvSpPr>
          <p:cNvPr id="4" name="Slide Number Placeholder 3"/>
          <p:cNvSpPr>
            <a:spLocks noGrp="1"/>
          </p:cNvSpPr>
          <p:nvPr>
            <p:ph type="sldNum" sz="quarter" idx="5"/>
          </p:nvPr>
        </p:nvSpPr>
        <p:spPr/>
        <p:txBody>
          <a:bodyPr/>
          <a:lstStyle/>
          <a:p>
            <a:fld id="{FDACEB0C-EEE1-4723-A539-27972246DCA4}" type="slidenum">
              <a:rPr lang="en-CA" smtClean="0"/>
              <a:t>9</a:t>
            </a:fld>
            <a:endParaRPr lang="en-CA"/>
          </a:p>
        </p:txBody>
      </p:sp>
    </p:spTree>
    <p:extLst>
      <p:ext uri="{BB962C8B-B14F-4D97-AF65-F5344CB8AC3E}">
        <p14:creationId xmlns:p14="http://schemas.microsoft.com/office/powerpoint/2010/main" val="50825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Next generation of hip protectors - Hip guard –  contains an integrated electronic system that detects a fall within 0.2s and inflates on the side of the fall win .08s before the person hits the ground.  No large scale RCTs testing. </a:t>
            </a:r>
            <a:r>
              <a:rPr lang="en-CA" sz="1800" b="0" i="0" u="none" strike="noStrike" baseline="0" dirty="0">
                <a:latin typeface="BthbylAdvPTimes"/>
              </a:rPr>
              <a:t>Inflatable airbag protection devices </a:t>
            </a:r>
            <a:r>
              <a:rPr lang="en-US" sz="1800" b="0" i="0" u="none" strike="noStrike" baseline="0" dirty="0">
                <a:latin typeface="BthbylAdvPTimes"/>
              </a:rPr>
              <a:t>(patented), not yet tested in randomized trials, have the potential to significantly increase comfort, thus increasing </a:t>
            </a:r>
            <a:r>
              <a:rPr lang="en-CA" sz="1800" b="0" i="0" u="none" strike="noStrike" baseline="0" dirty="0">
                <a:latin typeface="BthbylAdvPTimes"/>
              </a:rPr>
              <a:t>overall compliance.</a:t>
            </a:r>
            <a:endParaRPr lang="en-CA" dirty="0"/>
          </a:p>
          <a:p>
            <a:endParaRPr lang="en-CA" dirty="0"/>
          </a:p>
          <a:p>
            <a:r>
              <a:rPr lang="en-CA" dirty="0"/>
              <a:t>There’s a video of how it works at: </a:t>
            </a:r>
            <a:r>
              <a:rPr lang="en-US" dirty="0">
                <a:hlinkClick r:id="rId3"/>
              </a:rPr>
              <a:t>Hip Guard - The Airbag Belt for seniors that protects the hips</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10</a:t>
            </a:fld>
            <a:endParaRPr lang="en-CA"/>
          </a:p>
        </p:txBody>
      </p:sp>
    </p:spTree>
    <p:extLst>
      <p:ext uri="{BB962C8B-B14F-4D97-AF65-F5344CB8AC3E}">
        <p14:creationId xmlns:p14="http://schemas.microsoft.com/office/powerpoint/2010/main" val="2403415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Hip protectors undergo </a:t>
            </a:r>
            <a:r>
              <a:rPr lang="en-US" dirty="0"/>
              <a:t>standardized biomechanical laboratory testing in a preclinical setting in order to measure and optimize their biomechanical properties before studies in humans. The International Hip Protectors Research Group</a:t>
            </a:r>
          </a:p>
          <a:p>
            <a:pPr algn="l"/>
            <a:r>
              <a:rPr lang="en-US" dirty="0"/>
              <a:t>(IHPRG) has developed evidence-based recommendations to properly test the biomechanical efficacy and performance of old and newly developed hip protectors. </a:t>
            </a:r>
            <a:r>
              <a:rPr lang="en-US" sz="1800" b="0" i="0" u="none" strike="noStrike" baseline="0" dirty="0">
                <a:latin typeface="BthbylAdvPTimes"/>
              </a:rPr>
              <a:t>The primary objective of a hip protector should be the percentual</a:t>
            </a:r>
          </a:p>
          <a:p>
            <a:pPr algn="l"/>
            <a:r>
              <a:rPr lang="en-US" sz="1800" b="0" i="0" u="none" strike="noStrike" baseline="0" dirty="0">
                <a:latin typeface="BthbylAdvPTimes"/>
              </a:rPr>
              <a:t>reduction in the ‘‘peak axial compressive force’’ applied to the femoral neck below a certain threshold known to cause hip fracture in the reference population (estimated 3472 N by studies on cadavers), achieved by blunting the stiffness of the trochanter and/or deflecting the force towards the surrounding soft tissue, thereby better absorbing the applied </a:t>
            </a:r>
            <a:r>
              <a:rPr lang="en-CA" sz="1800" b="0" i="0" u="none" strike="noStrike" baseline="0" dirty="0">
                <a:latin typeface="BthbylAdvPTimes"/>
              </a:rPr>
              <a:t>energy.</a:t>
            </a:r>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11</a:t>
            </a:fld>
            <a:endParaRPr lang="en-CA"/>
          </a:p>
        </p:txBody>
      </p:sp>
    </p:spTree>
    <p:extLst>
      <p:ext uri="{BB962C8B-B14F-4D97-AF65-F5344CB8AC3E}">
        <p14:creationId xmlns:p14="http://schemas.microsoft.com/office/powerpoint/2010/main" val="3036071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200" b="0" i="0" u="none" strike="noStrike" baseline="0" dirty="0">
                <a:latin typeface="BthbylAdvPTimes"/>
              </a:rPr>
              <a:t> </a:t>
            </a:r>
            <a:r>
              <a:rPr lang="en-US" sz="1200" b="0" i="0" u="none" strike="noStrike" baseline="0" dirty="0">
                <a:latin typeface="BthbylAdvPTimes"/>
              </a:rPr>
              <a:t>Secondary objectives of hip protectors would be to protect from falls in different directions in addition to the side, from diverse type of forces (torsional and/or bending vs axial), suitable aesthetic characteristics, durability, skin tolerability and capacity to stay in place once </a:t>
            </a:r>
            <a:r>
              <a:rPr lang="en-CA" sz="1200" b="0" i="0" u="none" strike="noStrike" baseline="0" dirty="0">
                <a:latin typeface="BthbylAdvPTimes"/>
              </a:rPr>
              <a:t>positioned.</a:t>
            </a:r>
            <a:endParaRPr lang="en-CA" dirty="0"/>
          </a:p>
          <a:p>
            <a:endParaRPr lang="en-CA" dirty="0"/>
          </a:p>
        </p:txBody>
      </p:sp>
      <p:sp>
        <p:nvSpPr>
          <p:cNvPr id="4" name="Slide Number Placeholder 3"/>
          <p:cNvSpPr>
            <a:spLocks noGrp="1"/>
          </p:cNvSpPr>
          <p:nvPr>
            <p:ph type="sldNum" sz="quarter" idx="5"/>
          </p:nvPr>
        </p:nvSpPr>
        <p:spPr/>
        <p:txBody>
          <a:bodyPr/>
          <a:lstStyle/>
          <a:p>
            <a:fld id="{FDACEB0C-EEE1-4723-A539-27972246DCA4}" type="slidenum">
              <a:rPr lang="en-CA" smtClean="0"/>
              <a:t>12</a:t>
            </a:fld>
            <a:endParaRPr lang="en-CA"/>
          </a:p>
        </p:txBody>
      </p:sp>
    </p:spTree>
    <p:extLst>
      <p:ext uri="{BB962C8B-B14F-4D97-AF65-F5344CB8AC3E}">
        <p14:creationId xmlns:p14="http://schemas.microsoft.com/office/powerpoint/2010/main" val="851004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1D09B0-CF77-4F5E-B37E-943C17EB6F19}" type="datetimeFigureOut">
              <a:rPr lang="en-CA" smtClean="0"/>
              <a:t>2023-05-15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10126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D09B0-CF77-4F5E-B37E-943C17EB6F19}" type="datetimeFigureOut">
              <a:rPr lang="en-CA" smtClean="0"/>
              <a:t>2023-05-15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3975917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D09B0-CF77-4F5E-B37E-943C17EB6F19}" type="datetimeFigureOut">
              <a:rPr lang="en-CA" smtClean="0"/>
              <a:t>2023-05-15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3354141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67543" y="1487487"/>
            <a:ext cx="8136903" cy="4212927"/>
          </a:xfrm>
          <a:prstGeom prst="rect">
            <a:avLst/>
          </a:prstGeom>
          <a:noFill/>
          <a:ln>
            <a:noFill/>
          </a:ln>
        </p:spPr>
        <p:txBody>
          <a:bodyPr lIns="91425" tIns="91425" rIns="91425" bIns="91425" anchor="t" anchorCtr="0"/>
          <a:lstStyle>
            <a:lvl1pPr marL="342900" marR="0" lvl="0" indent="-165100" algn="l" rtl="0">
              <a:spcBef>
                <a:spcPts val="560"/>
              </a:spcBef>
              <a:buClr>
                <a:srgbClr val="9580BA"/>
              </a:buClr>
              <a:buSzPct val="100000"/>
              <a:buFont typeface="Arial"/>
              <a:buChar char="•"/>
              <a:defRPr sz="2800" b="0" i="0" u="none" strike="noStrike" cap="none">
                <a:solidFill>
                  <a:srgbClr val="3F3F3F"/>
                </a:solidFill>
                <a:latin typeface="Calibri"/>
                <a:ea typeface="Calibri"/>
                <a:cs typeface="Calibri"/>
                <a:sym typeface="Calibri"/>
              </a:defRPr>
            </a:lvl1pPr>
            <a:lvl2pPr marL="742950" marR="0" lvl="1" indent="-133350" algn="l" rtl="0">
              <a:spcBef>
                <a:spcPts val="480"/>
              </a:spcBef>
              <a:buClr>
                <a:srgbClr val="9580BA"/>
              </a:buClr>
              <a:buSzPct val="100000"/>
              <a:buFont typeface="Arial"/>
              <a:buChar char="–"/>
              <a:defRPr sz="2400" b="0" i="0" u="none" strike="noStrike" cap="none">
                <a:solidFill>
                  <a:srgbClr val="3F3F3F"/>
                </a:solidFill>
                <a:latin typeface="Calibri"/>
                <a:ea typeface="Calibri"/>
                <a:cs typeface="Calibri"/>
                <a:sym typeface="Calibri"/>
              </a:defRPr>
            </a:lvl2pPr>
            <a:lvl3pPr marL="1143000" marR="0" lvl="2" indent="-101600" algn="l" rtl="0">
              <a:spcBef>
                <a:spcPts val="400"/>
              </a:spcBef>
              <a:buClr>
                <a:srgbClr val="9580BA"/>
              </a:buClr>
              <a:buSzPct val="100000"/>
              <a:buFont typeface="Arial"/>
              <a:buChar char="•"/>
              <a:defRPr sz="2000" b="0" i="0" u="none" strike="noStrike" cap="none">
                <a:solidFill>
                  <a:srgbClr val="3F3F3F"/>
                </a:solidFill>
                <a:latin typeface="Calibri"/>
                <a:ea typeface="Calibri"/>
                <a:cs typeface="Calibri"/>
                <a:sym typeface="Calibri"/>
              </a:defRPr>
            </a:lvl3pPr>
            <a:lvl4pPr marL="1600200" marR="0" lvl="3" indent="-101600" algn="l" rtl="0">
              <a:spcBef>
                <a:spcPts val="400"/>
              </a:spcBef>
              <a:buClr>
                <a:srgbClr val="9580BA"/>
              </a:buClr>
              <a:buSzPct val="100000"/>
              <a:buFont typeface="Arial"/>
              <a:buChar char="–"/>
              <a:defRPr sz="2000" b="0" i="0" u="none" strike="noStrike" cap="none">
                <a:solidFill>
                  <a:srgbClr val="3F3F3F"/>
                </a:solidFill>
                <a:latin typeface="Calibri"/>
                <a:ea typeface="Calibri"/>
                <a:cs typeface="Calibri"/>
                <a:sym typeface="Calibri"/>
              </a:defRPr>
            </a:lvl4pPr>
            <a:lvl5pPr marL="2057400" marR="0" lvl="4" indent="-101600" algn="l" rtl="0">
              <a:spcBef>
                <a:spcPts val="400"/>
              </a:spcBef>
              <a:buClr>
                <a:srgbClr val="9580BA"/>
              </a:buClr>
              <a:buSzPct val="100000"/>
              <a:buFont typeface="Arial"/>
              <a:buChar char="»"/>
              <a:defRPr sz="2000" b="0" i="0" u="none" strike="noStrike" cap="none">
                <a:solidFill>
                  <a:srgbClr val="3F3F3F"/>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title"/>
          </p:nvPr>
        </p:nvSpPr>
        <p:spPr>
          <a:xfrm>
            <a:off x="1619671" y="0"/>
            <a:ext cx="7524327" cy="1143000"/>
          </a:xfrm>
          <a:prstGeom prst="rect">
            <a:avLst/>
          </a:prstGeom>
          <a:noFill/>
          <a:ln>
            <a:noFill/>
          </a:ln>
        </p:spPr>
        <p:txBody>
          <a:bodyPr lIns="91425" tIns="91425" rIns="91425" bIns="91425" anchor="ctr" anchorCtr="0"/>
          <a:lstStyle>
            <a:lvl1pPr marL="0" marR="0" lvl="0" indent="0" algn="ctr" rtl="0">
              <a:lnSpc>
                <a:spcPct val="105555"/>
              </a:lnSpc>
              <a:spcBef>
                <a:spcPts val="0"/>
              </a:spcBef>
              <a:buClr>
                <a:srgbClr val="7B4199"/>
              </a:buClr>
              <a:buFont typeface="Calibri"/>
              <a:buNone/>
              <a:defRPr sz="3600" b="0" i="0" u="none" strike="noStrike" cap="none">
                <a:solidFill>
                  <a:srgbClr val="7B4199"/>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txBox="1">
            <a:spLocks noGrp="1"/>
          </p:cNvSpPr>
          <p:nvPr>
            <p:ph type="body" idx="2"/>
          </p:nvPr>
        </p:nvSpPr>
        <p:spPr>
          <a:xfrm>
            <a:off x="467543" y="5840262"/>
            <a:ext cx="8136903" cy="344487"/>
          </a:xfrm>
          <a:prstGeom prst="rect">
            <a:avLst/>
          </a:prstGeom>
          <a:noFill/>
          <a:ln>
            <a:noFill/>
          </a:ln>
        </p:spPr>
        <p:txBody>
          <a:bodyPr lIns="91425" tIns="91425" rIns="91425" bIns="91425" anchor="b" anchorCtr="0"/>
          <a:lstStyle>
            <a:lvl1pPr marL="0" marR="0" lvl="0" indent="0" algn="l" rtl="0">
              <a:spcBef>
                <a:spcPts val="0"/>
              </a:spcBef>
              <a:buClr>
                <a:srgbClr val="9580BA"/>
              </a:buClr>
              <a:buFont typeface="Arial"/>
              <a:buNone/>
              <a:defRPr sz="1000" b="0" i="0" u="none" strike="noStrike" cap="none">
                <a:solidFill>
                  <a:schemeClr val="dk1"/>
                </a:solidFill>
                <a:latin typeface="Calibri"/>
                <a:ea typeface="Calibri"/>
                <a:cs typeface="Calibri"/>
                <a:sym typeface="Calibri"/>
              </a:defRPr>
            </a:lvl1pPr>
            <a:lvl2pPr marL="742950" marR="0" lvl="1" indent="-107950" algn="l" rtl="0">
              <a:spcBef>
                <a:spcPts val="560"/>
              </a:spcBef>
              <a:buClr>
                <a:srgbClr val="9580BA"/>
              </a:buClr>
              <a:buSzPct val="100000"/>
              <a:buFont typeface="Arial"/>
              <a:buChar char="–"/>
              <a:defRPr sz="2800" b="0" i="0" u="none" strike="noStrike" cap="none">
                <a:solidFill>
                  <a:srgbClr val="3F3F3F"/>
                </a:solidFill>
                <a:latin typeface="Calibri"/>
                <a:ea typeface="Calibri"/>
                <a:cs typeface="Calibri"/>
                <a:sym typeface="Calibri"/>
              </a:defRPr>
            </a:lvl2pPr>
            <a:lvl3pPr marL="1143000" marR="0" lvl="2" indent="-76200" algn="l" rtl="0">
              <a:spcBef>
                <a:spcPts val="480"/>
              </a:spcBef>
              <a:buClr>
                <a:srgbClr val="9580BA"/>
              </a:buClr>
              <a:buSzPct val="100000"/>
              <a:buFont typeface="Arial"/>
              <a:buChar char="•"/>
              <a:defRPr sz="2400" b="0" i="0" u="none" strike="noStrike" cap="none">
                <a:solidFill>
                  <a:srgbClr val="3F3F3F"/>
                </a:solidFill>
                <a:latin typeface="Calibri"/>
                <a:ea typeface="Calibri"/>
                <a:cs typeface="Calibri"/>
                <a:sym typeface="Calibri"/>
              </a:defRPr>
            </a:lvl3pPr>
            <a:lvl4pPr marL="1600200" marR="0" lvl="3" indent="-101600" algn="l" rtl="0">
              <a:spcBef>
                <a:spcPts val="400"/>
              </a:spcBef>
              <a:buClr>
                <a:srgbClr val="9580BA"/>
              </a:buClr>
              <a:buSzPct val="100000"/>
              <a:buFont typeface="Arial"/>
              <a:buChar char="–"/>
              <a:defRPr sz="2000" b="0" i="0" u="none" strike="noStrike" cap="none">
                <a:solidFill>
                  <a:srgbClr val="3F3F3F"/>
                </a:solidFill>
                <a:latin typeface="Calibri"/>
                <a:ea typeface="Calibri"/>
                <a:cs typeface="Calibri"/>
                <a:sym typeface="Calibri"/>
              </a:defRPr>
            </a:lvl4pPr>
            <a:lvl5pPr marL="2057400" marR="0" lvl="4" indent="-101600" algn="l" rtl="0">
              <a:spcBef>
                <a:spcPts val="400"/>
              </a:spcBef>
              <a:buClr>
                <a:srgbClr val="9580BA"/>
              </a:buClr>
              <a:buSzPct val="100000"/>
              <a:buFont typeface="Arial"/>
              <a:buChar char="»"/>
              <a:defRPr sz="2000" b="0" i="0" u="none" strike="noStrike" cap="none">
                <a:solidFill>
                  <a:srgbClr val="3F3F3F"/>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14480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D09B0-CF77-4F5E-B37E-943C17EB6F19}" type="datetimeFigureOut">
              <a:rPr lang="en-CA" smtClean="0"/>
              <a:t>2023-05-15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23877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D09B0-CF77-4F5E-B37E-943C17EB6F19}" type="datetimeFigureOut">
              <a:rPr lang="en-CA" smtClean="0"/>
              <a:t>2023-05-15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301409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1D09B0-CF77-4F5E-B37E-943C17EB6F19}" type="datetimeFigureOut">
              <a:rPr lang="en-CA" smtClean="0"/>
              <a:t>2023-05-15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365709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1D09B0-CF77-4F5E-B37E-943C17EB6F19}" type="datetimeFigureOut">
              <a:rPr lang="en-CA" smtClean="0"/>
              <a:t>2023-05-15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123940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1D09B0-CF77-4F5E-B37E-943C17EB6F19}" type="datetimeFigureOut">
              <a:rPr lang="en-CA" smtClean="0"/>
              <a:t>2023-05-15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3254379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D09B0-CF77-4F5E-B37E-943C17EB6F19}" type="datetimeFigureOut">
              <a:rPr lang="en-CA" smtClean="0"/>
              <a:t>2023-05-15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914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1D09B0-CF77-4F5E-B37E-943C17EB6F19}" type="datetimeFigureOut">
              <a:rPr lang="en-CA" smtClean="0"/>
              <a:t>2023-05-15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216204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1D09B0-CF77-4F5E-B37E-943C17EB6F19}" type="datetimeFigureOut">
              <a:rPr lang="en-CA" smtClean="0"/>
              <a:t>2023-05-15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697BA78-B9A1-4856-9EED-0B8ABEA002AD}" type="slidenum">
              <a:rPr lang="en-CA" smtClean="0"/>
              <a:t>‹#›</a:t>
            </a:fld>
            <a:endParaRPr lang="en-CA"/>
          </a:p>
        </p:txBody>
      </p:sp>
    </p:spTree>
    <p:extLst>
      <p:ext uri="{BB962C8B-B14F-4D97-AF65-F5344CB8AC3E}">
        <p14:creationId xmlns:p14="http://schemas.microsoft.com/office/powerpoint/2010/main" val="325272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D09B0-CF77-4F5E-B37E-943C17EB6F19}" type="datetimeFigureOut">
              <a:rPr lang="en-CA" smtClean="0"/>
              <a:t>2023-05-15</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7BA78-B9A1-4856-9EED-0B8ABEA002AD}" type="slidenum">
              <a:rPr lang="en-CA" smtClean="0"/>
              <a:t>‹#›</a:t>
            </a:fld>
            <a:endParaRPr lang="en-CA"/>
          </a:p>
        </p:txBody>
      </p:sp>
    </p:spTree>
    <p:extLst>
      <p:ext uri="{BB962C8B-B14F-4D97-AF65-F5344CB8AC3E}">
        <p14:creationId xmlns:p14="http://schemas.microsoft.com/office/powerpoint/2010/main" val="2222823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www.cadth.c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w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emf"/><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emf"/><Relationship Id="rId7" Type="http://schemas.openxmlformats.org/officeDocument/2006/relationships/diagramColors" Target="../diagrams/colors2.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emf"/><Relationship Id="rId7" Type="http://schemas.openxmlformats.org/officeDocument/2006/relationships/diagramColors" Target="../diagrams/colors3.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emf"/><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emf"/><Relationship Id="rId7" Type="http://schemas.openxmlformats.org/officeDocument/2006/relationships/diagramColors" Target="../diagrams/colors5.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emf"/><Relationship Id="rId7" Type="http://schemas.openxmlformats.org/officeDocument/2006/relationships/diagramColors" Target="../diagrams/colors6.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emf"/><Relationship Id="rId7" Type="http://schemas.openxmlformats.org/officeDocument/2006/relationships/diagramColors" Target="../diagrams/colors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emf"/><Relationship Id="rId7" Type="http://schemas.openxmlformats.org/officeDocument/2006/relationships/diagramColors" Target="../diagrams/colors8.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9.wmf"/><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30.emf"/><Relationship Id="rId7" Type="http://schemas.openxmlformats.org/officeDocument/2006/relationships/image" Target="../media/image32.w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31.wmf"/><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34.emf"/><Relationship Id="rId7"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8.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oleObject" Target="../embeddings/oleObject1.bin"/><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AFAB-0756-49EF-1AAF-6FC6F0A48B50}"/>
              </a:ext>
            </a:extLst>
          </p:cNvPr>
          <p:cNvSpPr>
            <a:spLocks noGrp="1"/>
          </p:cNvSpPr>
          <p:nvPr>
            <p:ph type="ctrTitle"/>
          </p:nvPr>
        </p:nvSpPr>
        <p:spPr/>
        <p:txBody>
          <a:bodyPr>
            <a:normAutofit fontScale="90000"/>
          </a:bodyPr>
          <a:lstStyle/>
          <a:p>
            <a:r>
              <a:rPr lang="en-CA" b="1" dirty="0"/>
              <a:t>The ins and outs of hip protectors to prevent fractures </a:t>
            </a:r>
          </a:p>
        </p:txBody>
      </p:sp>
      <p:sp>
        <p:nvSpPr>
          <p:cNvPr id="3" name="Subtitle 2">
            <a:extLst>
              <a:ext uri="{FF2B5EF4-FFF2-40B4-BE49-F238E27FC236}">
                <a16:creationId xmlns:a16="http://schemas.microsoft.com/office/drawing/2014/main" id="{11AE1EC1-6EEC-BB66-ED3F-D3038136AFEF}"/>
              </a:ext>
            </a:extLst>
          </p:cNvPr>
          <p:cNvSpPr>
            <a:spLocks noGrp="1"/>
          </p:cNvSpPr>
          <p:nvPr>
            <p:ph type="subTitle" idx="1"/>
          </p:nvPr>
        </p:nvSpPr>
        <p:spPr>
          <a:xfrm>
            <a:off x="1143000" y="3602037"/>
            <a:ext cx="6858000" cy="2133599"/>
          </a:xfrm>
        </p:spPr>
        <p:txBody>
          <a:bodyPr>
            <a:normAutofit/>
          </a:bodyPr>
          <a:lstStyle/>
          <a:p>
            <a:r>
              <a:rPr lang="en-CA" b="1" dirty="0"/>
              <a:t>Dr. Caitlin McArthur</a:t>
            </a:r>
          </a:p>
          <a:p>
            <a:pPr marL="0" marR="0">
              <a:lnSpc>
                <a:spcPct val="10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Assistant Professor, Dalhousie University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GERAS Centre for Aging Research Scientist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InterRAI</a:t>
            </a:r>
            <a:r>
              <a:rPr lang="en-US" sz="1800" dirty="0">
                <a:effectLst/>
                <a:latin typeface="Calibri" panose="020F0502020204030204" pitchFamily="34" charset="0"/>
                <a:ea typeface="Calibri" panose="020F0502020204030204" pitchFamily="34" charset="0"/>
                <a:cs typeface="Times New Roman" panose="02020603050405020304" pitchFamily="18" charset="0"/>
              </a:rPr>
              <a:t> Fellow</a:t>
            </a:r>
          </a:p>
          <a:p>
            <a:pPr>
              <a:lnSpc>
                <a:spcPct val="100000"/>
              </a:lnSpc>
              <a:spcBef>
                <a:spcPts val="0"/>
              </a:spcBef>
            </a:pPr>
            <a:endParaRPr lang="en-US" sz="1800" dirty="0">
              <a:latin typeface="Calibri" panose="020F0502020204030204" pitchFamily="34" charset="0"/>
              <a:cs typeface="Times New Roman" panose="02020603050405020304" pitchFamily="18" charset="0"/>
            </a:endParaRPr>
          </a:p>
          <a:p>
            <a:pPr>
              <a:lnSpc>
                <a:spcPct val="100000"/>
              </a:lnSpc>
              <a:spcBef>
                <a:spcPts val="0"/>
              </a:spcBef>
            </a:pPr>
            <a:r>
              <a:rPr lang="en-US" sz="1800" dirty="0">
                <a:latin typeface="Calibri" panose="020F0502020204030204" pitchFamily="34" charset="0"/>
                <a:cs typeface="Times New Roman" panose="02020603050405020304" pitchFamily="18" charset="0"/>
              </a:rPr>
              <a:t>Loop Fall Prevention Community of Practice</a:t>
            </a:r>
          </a:p>
          <a:p>
            <a:pPr>
              <a:lnSpc>
                <a:spcPct val="100000"/>
              </a:lnSpc>
              <a:spcBef>
                <a:spcPts val="0"/>
              </a:spcBef>
            </a:pPr>
            <a:r>
              <a:rPr lang="en-US" sz="1800" dirty="0">
                <a:latin typeface="Calibri" panose="020F0502020204030204" pitchFamily="34" charset="0"/>
                <a:cs typeface="Times New Roman" panose="02020603050405020304" pitchFamily="18" charset="0"/>
              </a:rPr>
              <a:t>September 28, 2022</a:t>
            </a:r>
            <a:endParaRPr lang="en-CA" dirty="0"/>
          </a:p>
        </p:txBody>
      </p:sp>
      <p:pic>
        <p:nvPicPr>
          <p:cNvPr id="15" name="Picture 14">
            <a:extLst>
              <a:ext uri="{FF2B5EF4-FFF2-40B4-BE49-F238E27FC236}">
                <a16:creationId xmlns:a16="http://schemas.microsoft.com/office/drawing/2014/main" id="{9B7523ED-7092-1B7B-2DDA-A66C123DF502}"/>
              </a:ext>
            </a:extLst>
          </p:cNvPr>
          <p:cNvPicPr>
            <a:picLocks noChangeAspect="1"/>
          </p:cNvPicPr>
          <p:nvPr/>
        </p:nvPicPr>
        <p:blipFill>
          <a:blip r:embed="rId2"/>
          <a:stretch>
            <a:fillRect/>
          </a:stretch>
        </p:blipFill>
        <p:spPr>
          <a:xfrm>
            <a:off x="221784" y="6229265"/>
            <a:ext cx="8689848" cy="783336"/>
          </a:xfrm>
          <a:prstGeom prst="rect">
            <a:avLst/>
          </a:prstGeom>
        </p:spPr>
      </p:pic>
    </p:spTree>
    <p:extLst>
      <p:ext uri="{BB962C8B-B14F-4D97-AF65-F5344CB8AC3E}">
        <p14:creationId xmlns:p14="http://schemas.microsoft.com/office/powerpoint/2010/main" val="2369715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CB6D-C5A6-875A-5DF1-7C943F1A030F}"/>
              </a:ext>
            </a:extLst>
          </p:cNvPr>
          <p:cNvSpPr>
            <a:spLocks noGrp="1"/>
          </p:cNvSpPr>
          <p:nvPr>
            <p:ph type="title"/>
          </p:nvPr>
        </p:nvSpPr>
        <p:spPr>
          <a:xfrm>
            <a:off x="628649" y="365126"/>
            <a:ext cx="8162925" cy="1325563"/>
          </a:xfrm>
        </p:spPr>
        <p:txBody>
          <a:bodyPr/>
          <a:lstStyle/>
          <a:p>
            <a:r>
              <a:rPr lang="en-CA" b="1" dirty="0"/>
              <a:t>Latest trend: Hip protecting airbags</a:t>
            </a:r>
          </a:p>
        </p:txBody>
      </p:sp>
      <p:graphicFrame>
        <p:nvGraphicFramePr>
          <p:cNvPr id="4" name="Object 3">
            <a:extLst>
              <a:ext uri="{FF2B5EF4-FFF2-40B4-BE49-F238E27FC236}">
                <a16:creationId xmlns:a16="http://schemas.microsoft.com/office/drawing/2014/main" id="{4330132D-485B-E1C8-5060-ADE8806F840F}"/>
              </a:ext>
            </a:extLst>
          </p:cNvPr>
          <p:cNvGraphicFramePr>
            <a:graphicFrameLocks noChangeAspect="1"/>
          </p:cNvGraphicFramePr>
          <p:nvPr>
            <p:extLst>
              <p:ext uri="{D42A27DB-BD31-4B8C-83A1-F6EECF244321}">
                <p14:modId xmlns:p14="http://schemas.microsoft.com/office/powerpoint/2010/main" val="262434254"/>
              </p:ext>
            </p:extLst>
          </p:nvPr>
        </p:nvGraphicFramePr>
        <p:xfrm>
          <a:off x="352426" y="1476375"/>
          <a:ext cx="3783012" cy="1952625"/>
        </p:xfrm>
        <a:graphic>
          <a:graphicData uri="http://schemas.openxmlformats.org/presentationml/2006/ole">
            <mc:AlternateContent xmlns:mc="http://schemas.openxmlformats.org/markup-compatibility/2006">
              <mc:Choice xmlns:v="urn:schemas-microsoft-com:vml" Requires="v">
                <p:oleObj name="Bitmap Image" r:id="rId3" imgW="6791400" imgH="3505320" progId="PBrush">
                  <p:embed/>
                </p:oleObj>
              </mc:Choice>
              <mc:Fallback>
                <p:oleObj name="Bitmap Image" r:id="rId3" imgW="6791400" imgH="3505320" progId="PBrush">
                  <p:embed/>
                  <p:pic>
                    <p:nvPicPr>
                      <p:cNvPr id="0" name=""/>
                      <p:cNvPicPr/>
                      <p:nvPr/>
                    </p:nvPicPr>
                    <p:blipFill>
                      <a:blip r:embed="rId4"/>
                      <a:stretch>
                        <a:fillRect/>
                      </a:stretch>
                    </p:blipFill>
                    <p:spPr>
                      <a:xfrm>
                        <a:off x="352426" y="1476375"/>
                        <a:ext cx="3783012" cy="1952625"/>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D6794BB3-F2D5-F7A8-408C-3E9971784CE4}"/>
              </a:ext>
            </a:extLst>
          </p:cNvPr>
          <p:cNvPicPr>
            <a:picLocks noChangeAspect="1"/>
          </p:cNvPicPr>
          <p:nvPr/>
        </p:nvPicPr>
        <p:blipFill>
          <a:blip r:embed="rId5"/>
          <a:stretch>
            <a:fillRect/>
          </a:stretch>
        </p:blipFill>
        <p:spPr>
          <a:xfrm>
            <a:off x="3840163" y="3732212"/>
            <a:ext cx="4871169" cy="1616074"/>
          </a:xfrm>
          <a:prstGeom prst="rect">
            <a:avLst/>
          </a:prstGeom>
        </p:spPr>
      </p:pic>
      <p:sp>
        <p:nvSpPr>
          <p:cNvPr id="6" name="TextBox 5">
            <a:extLst>
              <a:ext uri="{FF2B5EF4-FFF2-40B4-BE49-F238E27FC236}">
                <a16:creationId xmlns:a16="http://schemas.microsoft.com/office/drawing/2014/main" id="{9A69DA83-2E6C-0254-C728-8E2D5E3CF819}"/>
              </a:ext>
            </a:extLst>
          </p:cNvPr>
          <p:cNvSpPr txBox="1"/>
          <p:nvPr/>
        </p:nvSpPr>
        <p:spPr>
          <a:xfrm>
            <a:off x="4661674" y="1959680"/>
            <a:ext cx="3603663" cy="1200329"/>
          </a:xfrm>
          <a:prstGeom prst="rect">
            <a:avLst/>
          </a:prstGeom>
          <a:noFill/>
          <a:ln>
            <a:noFill/>
          </a:ln>
        </p:spPr>
        <p:txBody>
          <a:bodyPr wrap="square" rtlCol="0">
            <a:spAutoFit/>
          </a:bodyPr>
          <a:lstStyle/>
          <a:p>
            <a:pPr algn="ctr"/>
            <a:r>
              <a:rPr lang="en-CA" sz="2400" dirty="0"/>
              <a:t>Inflate during a fall</a:t>
            </a:r>
          </a:p>
          <a:p>
            <a:pPr algn="ctr"/>
            <a:r>
              <a:rPr lang="en-CA" sz="2400" dirty="0"/>
              <a:t>May increase compliance with increased comfort</a:t>
            </a:r>
          </a:p>
        </p:txBody>
      </p:sp>
      <p:pic>
        <p:nvPicPr>
          <p:cNvPr id="7" name="Picture 6">
            <a:extLst>
              <a:ext uri="{FF2B5EF4-FFF2-40B4-BE49-F238E27FC236}">
                <a16:creationId xmlns:a16="http://schemas.microsoft.com/office/drawing/2014/main" id="{8DC1AE06-E325-1973-2B21-AE6C0356ED0F}"/>
              </a:ext>
            </a:extLst>
          </p:cNvPr>
          <p:cNvPicPr>
            <a:picLocks noChangeAspect="1"/>
          </p:cNvPicPr>
          <p:nvPr/>
        </p:nvPicPr>
        <p:blipFill>
          <a:blip r:embed="rId6"/>
          <a:stretch>
            <a:fillRect/>
          </a:stretch>
        </p:blipFill>
        <p:spPr>
          <a:xfrm>
            <a:off x="158500" y="6311899"/>
            <a:ext cx="8693649" cy="780356"/>
          </a:xfrm>
          <a:prstGeom prst="rect">
            <a:avLst/>
          </a:prstGeom>
        </p:spPr>
      </p:pic>
      <p:sp>
        <p:nvSpPr>
          <p:cNvPr id="8" name="TextBox 7">
            <a:extLst>
              <a:ext uri="{FF2B5EF4-FFF2-40B4-BE49-F238E27FC236}">
                <a16:creationId xmlns:a16="http://schemas.microsoft.com/office/drawing/2014/main" id="{D23889F0-886B-4528-28C3-B50C590D1F42}"/>
              </a:ext>
            </a:extLst>
          </p:cNvPr>
          <p:cNvSpPr txBox="1"/>
          <p:nvPr/>
        </p:nvSpPr>
        <p:spPr>
          <a:xfrm>
            <a:off x="266701" y="4201764"/>
            <a:ext cx="3293666" cy="1200329"/>
          </a:xfrm>
          <a:prstGeom prst="rect">
            <a:avLst/>
          </a:prstGeom>
          <a:noFill/>
          <a:ln>
            <a:noFill/>
          </a:ln>
        </p:spPr>
        <p:txBody>
          <a:bodyPr wrap="square" rtlCol="0">
            <a:spAutoFit/>
          </a:bodyPr>
          <a:lstStyle/>
          <a:p>
            <a:pPr algn="ctr"/>
            <a:r>
              <a:rPr lang="en-CA" sz="2400" dirty="0"/>
              <a:t>More research needed on effectiveness and comparative efficacy</a:t>
            </a:r>
          </a:p>
        </p:txBody>
      </p:sp>
    </p:spTree>
    <p:extLst>
      <p:ext uri="{BB962C8B-B14F-4D97-AF65-F5344CB8AC3E}">
        <p14:creationId xmlns:p14="http://schemas.microsoft.com/office/powerpoint/2010/main" val="389266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537633" y="70957"/>
            <a:ext cx="7886700" cy="1325563"/>
          </a:xfrm>
        </p:spPr>
        <p:txBody>
          <a:bodyPr/>
          <a:lstStyle/>
          <a:p>
            <a:r>
              <a:rPr lang="en-CA" b="1" dirty="0"/>
              <a:t>Recommended design properties</a:t>
            </a:r>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6" name="Table 5">
            <a:extLst>
              <a:ext uri="{FF2B5EF4-FFF2-40B4-BE49-F238E27FC236}">
                <a16:creationId xmlns:a16="http://schemas.microsoft.com/office/drawing/2014/main" id="{1494FFF4-02D8-A4A9-8E35-52182651CC32}"/>
              </a:ext>
            </a:extLst>
          </p:cNvPr>
          <p:cNvGraphicFramePr>
            <a:graphicFrameLocks noGrp="1"/>
          </p:cNvGraphicFramePr>
          <p:nvPr>
            <p:extLst>
              <p:ext uri="{D42A27DB-BD31-4B8C-83A1-F6EECF244321}">
                <p14:modId xmlns:p14="http://schemas.microsoft.com/office/powerpoint/2010/main" val="1398960948"/>
              </p:ext>
            </p:extLst>
          </p:nvPr>
        </p:nvGraphicFramePr>
        <p:xfrm>
          <a:off x="537633" y="1374267"/>
          <a:ext cx="8058149" cy="4109466"/>
        </p:xfrm>
        <a:graphic>
          <a:graphicData uri="http://schemas.openxmlformats.org/drawingml/2006/table">
            <a:tbl>
              <a:tblPr firstRow="1" firstCol="1" bandRow="1"/>
              <a:tblGrid>
                <a:gridCol w="4286250">
                  <a:extLst>
                    <a:ext uri="{9D8B030D-6E8A-4147-A177-3AD203B41FA5}">
                      <a16:colId xmlns:a16="http://schemas.microsoft.com/office/drawing/2014/main" val="1512705540"/>
                    </a:ext>
                  </a:extLst>
                </a:gridCol>
                <a:gridCol w="3771899">
                  <a:extLst>
                    <a:ext uri="{9D8B030D-6E8A-4147-A177-3AD203B41FA5}">
                      <a16:colId xmlns:a16="http://schemas.microsoft.com/office/drawing/2014/main" val="1502316934"/>
                    </a:ext>
                  </a:extLst>
                </a:gridCol>
              </a:tblGrid>
              <a:tr h="294388">
                <a:tc>
                  <a:txBody>
                    <a:bodyPr/>
                    <a:lstStyle/>
                    <a:p>
                      <a:pPr marL="0" marR="0">
                        <a:lnSpc>
                          <a:spcPct val="107000"/>
                        </a:lnSpc>
                        <a:spcBef>
                          <a:spcPts val="0"/>
                        </a:spcBef>
                        <a:spcAft>
                          <a:spcPts val="0"/>
                        </a:spcAft>
                      </a:pPr>
                      <a:r>
                        <a:rPr lang="en-CA" sz="2000" b="1" dirty="0">
                          <a:effectLst/>
                          <a:latin typeface="Calibri" panose="020F0502020204030204" pitchFamily="34" charset="0"/>
                          <a:ea typeface="Calibri" panose="020F0502020204030204" pitchFamily="34" charset="0"/>
                          <a:cs typeface="Times New Roman" panose="02020603050405020304" pitchFamily="18" charset="0"/>
                        </a:rPr>
                        <a:t>Parameter</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CA" sz="2000" b="1">
                          <a:effectLst/>
                          <a:latin typeface="Calibri" panose="020F0502020204030204" pitchFamily="34" charset="0"/>
                          <a:ea typeface="Calibri" panose="020F0502020204030204" pitchFamily="34" charset="0"/>
                          <a:cs typeface="Times New Roman" panose="02020603050405020304" pitchFamily="18" charset="0"/>
                        </a:rPr>
                        <a:t>Recommendations</a:t>
                      </a:r>
                      <a:endParaRPr lang="en-C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455815"/>
                  </a:ext>
                </a:extLst>
              </a:tr>
              <a:tr h="294388">
                <a:tc>
                  <a:txBody>
                    <a:bodyPr/>
                    <a:lstStyle/>
                    <a:p>
                      <a:pPr marL="0" marR="0">
                        <a:lnSpc>
                          <a:spcPct val="107000"/>
                        </a:lnSpc>
                        <a:spcBef>
                          <a:spcPts val="0"/>
                        </a:spcBef>
                        <a:spcAft>
                          <a:spcPts val="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Basic design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Impact pendulum or drop tower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991523"/>
                  </a:ext>
                </a:extLst>
              </a:tr>
              <a:tr h="294388">
                <a:tc>
                  <a:txBody>
                    <a:bodyPr/>
                    <a:lstStyle/>
                    <a:p>
                      <a:pPr marL="0" marR="0">
                        <a:lnSpc>
                          <a:spcPct val="107000"/>
                        </a:lnSpc>
                        <a:spcBef>
                          <a:spcPts val="0"/>
                        </a:spcBef>
                        <a:spcAft>
                          <a:spcPts val="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Effective (drop) mass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CA" sz="2000">
                          <a:effectLst/>
                          <a:latin typeface="Calibri" panose="020F0502020204030204" pitchFamily="34" charset="0"/>
                          <a:ea typeface="Calibri" panose="020F0502020204030204" pitchFamily="34" charset="0"/>
                          <a:cs typeface="Times New Roman" panose="02020603050405020304" pitchFamily="18" charset="0"/>
                        </a:rPr>
                        <a:t>28Kg (acceptable range: 22-33kg)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5643242"/>
                  </a:ext>
                </a:extLst>
              </a:tr>
              <a:tr h="294388">
                <a:tc>
                  <a:txBody>
                    <a:bodyPr/>
                    <a:lstStyle/>
                    <a:p>
                      <a:pPr marL="0" marR="0">
                        <a:lnSpc>
                          <a:spcPct val="107000"/>
                        </a:lnSpc>
                        <a:spcBef>
                          <a:spcPts val="0"/>
                        </a:spcBef>
                        <a:spcAft>
                          <a:spcPts val="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Effective pelvic stiffness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CA" sz="2000">
                          <a:effectLst/>
                          <a:latin typeface="Calibri" panose="020F0502020204030204" pitchFamily="34" charset="0"/>
                          <a:ea typeface="Calibri" panose="020F0502020204030204" pitchFamily="34" charset="0"/>
                          <a:cs typeface="Times New Roman" panose="02020603050405020304" pitchFamily="18" charset="0"/>
                        </a:rPr>
                        <a:t>47kN/m (acceptable range: 39-55kN.m)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174719"/>
                  </a:ext>
                </a:extLst>
              </a:tr>
              <a:tr h="294388">
                <a:tc>
                  <a:txBody>
                    <a:bodyPr/>
                    <a:lstStyle/>
                    <a:p>
                      <a:pPr marL="0" marR="0">
                        <a:lnSpc>
                          <a:spcPct val="107000"/>
                        </a:lnSpc>
                        <a:spcBef>
                          <a:spcPts val="0"/>
                        </a:spcBef>
                        <a:spcAft>
                          <a:spcPts val="0"/>
                        </a:spcAft>
                      </a:pPr>
                      <a:r>
                        <a:rPr lang="en-CA" sz="2000">
                          <a:effectLst/>
                          <a:latin typeface="Calibri" panose="020F0502020204030204" pitchFamily="34" charset="0"/>
                          <a:ea typeface="Calibri" panose="020F0502020204030204" pitchFamily="34" charset="0"/>
                          <a:cs typeface="Times New Roman" panose="02020603050405020304" pitchFamily="18" charset="0"/>
                        </a:rPr>
                        <a:t>Soft tissue covering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CA" sz="2000">
                          <a:effectLst/>
                          <a:latin typeface="Calibri" panose="020F0502020204030204" pitchFamily="34" charset="0"/>
                          <a:ea typeface="Calibri" panose="020F0502020204030204" pitchFamily="34" charset="0"/>
                          <a:cs typeface="Times New Roman" panose="02020603050405020304" pitchFamily="18" charset="0"/>
                        </a:rPr>
                        <a:t>Polyethelene or polyurethane foam rubber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67256"/>
                  </a:ext>
                </a:extLst>
              </a:tr>
              <a:tr h="602407">
                <a:tc>
                  <a:txBody>
                    <a:bodyPr/>
                    <a:lstStyle/>
                    <a:p>
                      <a:pPr marL="0" marR="0">
                        <a:lnSpc>
                          <a:spcPct val="107000"/>
                        </a:lnSpc>
                        <a:spcBef>
                          <a:spcPts val="0"/>
                        </a:spcBef>
                        <a:spcAft>
                          <a:spcPts val="0"/>
                        </a:spcAft>
                      </a:pPr>
                      <a:r>
                        <a:rPr lang="en-CA" sz="2000">
                          <a:effectLst/>
                          <a:latin typeface="Calibri" panose="020F0502020204030204" pitchFamily="34" charset="0"/>
                          <a:ea typeface="Calibri" panose="020F0502020204030204" pitchFamily="34" charset="0"/>
                          <a:cs typeface="Times New Roman" panose="02020603050405020304" pitchFamily="18" charset="0"/>
                        </a:rPr>
                        <a:t>Minimal thickness of soft tissue covering over greater trochanter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18mm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435804"/>
                  </a:ext>
                </a:extLst>
              </a:tr>
              <a:tr h="294388">
                <a:tc>
                  <a:txBody>
                    <a:bodyPr/>
                    <a:lstStyle/>
                    <a:p>
                      <a:pPr marL="0" marR="0">
                        <a:lnSpc>
                          <a:spcPct val="107000"/>
                        </a:lnSpc>
                        <a:spcBef>
                          <a:spcPts val="0"/>
                        </a:spcBef>
                        <a:spcAft>
                          <a:spcPts val="0"/>
                        </a:spcAft>
                      </a:pPr>
                      <a:r>
                        <a:rPr lang="en-CA" sz="2000">
                          <a:effectLst/>
                          <a:latin typeface="Calibri" panose="020F0502020204030204" pitchFamily="34" charset="0"/>
                          <a:ea typeface="Calibri" panose="020F0502020204030204" pitchFamily="34" charset="0"/>
                          <a:cs typeface="Times New Roman" panose="02020603050405020304" pitchFamily="18" charset="0"/>
                        </a:rPr>
                        <a:t>Impact velocity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3.4 m/sb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689012"/>
                  </a:ext>
                </a:extLst>
              </a:tr>
              <a:tr h="294388">
                <a:tc>
                  <a:txBody>
                    <a:bodyPr/>
                    <a:lstStyle/>
                    <a:p>
                      <a:pPr marL="0" marR="0">
                        <a:lnSpc>
                          <a:spcPct val="107000"/>
                        </a:lnSpc>
                        <a:spcBef>
                          <a:spcPts val="0"/>
                        </a:spcBef>
                        <a:spcAft>
                          <a:spcPts val="0"/>
                        </a:spcAft>
                      </a:pPr>
                      <a:r>
                        <a:rPr lang="en-CA" sz="2000">
                          <a:effectLst/>
                          <a:latin typeface="Calibri" panose="020F0502020204030204" pitchFamily="34" charset="0"/>
                          <a:ea typeface="Calibri" panose="020F0502020204030204" pitchFamily="34" charset="0"/>
                          <a:cs typeface="Times New Roman" panose="02020603050405020304" pitchFamily="18" charset="0"/>
                        </a:rPr>
                        <a:t>Peak compressive force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30-50ms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4906951"/>
                  </a:ext>
                </a:extLst>
              </a:tr>
              <a:tr h="294388">
                <a:tc>
                  <a:txBody>
                    <a:bodyPr/>
                    <a:lstStyle/>
                    <a:p>
                      <a:pPr marL="0" marR="0">
                        <a:lnSpc>
                          <a:spcPct val="107000"/>
                        </a:lnSpc>
                        <a:spcBef>
                          <a:spcPts val="0"/>
                        </a:spcBef>
                        <a:spcAft>
                          <a:spcPts val="0"/>
                        </a:spcAft>
                      </a:pPr>
                      <a:r>
                        <a:rPr lang="en-CA" sz="2000">
                          <a:effectLst/>
                          <a:latin typeface="Calibri" panose="020F0502020204030204" pitchFamily="34" charset="0"/>
                          <a:ea typeface="Calibri" panose="020F0502020204030204" pitchFamily="34" charset="0"/>
                          <a:cs typeface="Times New Roman" panose="02020603050405020304" pitchFamily="18" charset="0"/>
                        </a:rPr>
                        <a:t>Time to peak compressive force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CA" sz="2000" dirty="0">
                          <a:effectLst/>
                          <a:latin typeface="Calibri" panose="020F0502020204030204" pitchFamily="34" charset="0"/>
                          <a:ea typeface="Calibri" panose="020F0502020204030204" pitchFamily="34" charset="0"/>
                          <a:cs typeface="Times New Roman" panose="02020603050405020304" pitchFamily="18" charset="0"/>
                        </a:rPr>
                        <a:t>30-50ms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8764289"/>
                  </a:ext>
                </a:extLst>
              </a:tr>
            </a:tbl>
          </a:graphicData>
        </a:graphic>
      </p:graphicFrame>
      <p:sp>
        <p:nvSpPr>
          <p:cNvPr id="7" name="TextBox 6">
            <a:extLst>
              <a:ext uri="{FF2B5EF4-FFF2-40B4-BE49-F238E27FC236}">
                <a16:creationId xmlns:a16="http://schemas.microsoft.com/office/drawing/2014/main" id="{FF998218-8FAC-2873-02EC-355A250CAE7E}"/>
              </a:ext>
            </a:extLst>
          </p:cNvPr>
          <p:cNvSpPr txBox="1"/>
          <p:nvPr/>
        </p:nvSpPr>
        <p:spPr>
          <a:xfrm>
            <a:off x="5744362" y="5787616"/>
            <a:ext cx="3399638" cy="276999"/>
          </a:xfrm>
          <a:prstGeom prst="rect">
            <a:avLst/>
          </a:prstGeom>
          <a:noFill/>
        </p:spPr>
        <p:txBody>
          <a:bodyPr wrap="square">
            <a:spAutoFit/>
          </a:bodyPr>
          <a:lstStyle/>
          <a:p>
            <a:r>
              <a:rPr lang="en-CA" sz="1200" dirty="0" err="1">
                <a:latin typeface="Calibri" panose="020F0502020204030204" pitchFamily="34" charset="0"/>
              </a:rPr>
              <a:t>Cianferotti</a:t>
            </a:r>
            <a:r>
              <a:rPr lang="en-CA" sz="1200" dirty="0">
                <a:latin typeface="Calibri" panose="020F0502020204030204" pitchFamily="34" charset="0"/>
              </a:rPr>
              <a:t> et al. </a:t>
            </a:r>
            <a:r>
              <a:rPr lang="en-CA" sz="1200" i="1" dirty="0" err="1">
                <a:latin typeface="Calibri" panose="020F0502020204030204" pitchFamily="34" charset="0"/>
              </a:rPr>
              <a:t>Calcif</a:t>
            </a:r>
            <a:r>
              <a:rPr lang="en-CA" sz="1200" i="1" dirty="0">
                <a:latin typeface="Calibri" panose="020F0502020204030204" pitchFamily="34" charset="0"/>
              </a:rPr>
              <a:t>  Tissue Int. </a:t>
            </a:r>
            <a:r>
              <a:rPr lang="en-CA" sz="1200" dirty="0">
                <a:latin typeface="Calibri" panose="020F0502020204030204" pitchFamily="34" charset="0"/>
              </a:rPr>
              <a:t>2015; 97(1):1-11.</a:t>
            </a:r>
          </a:p>
        </p:txBody>
      </p:sp>
    </p:spTree>
    <p:extLst>
      <p:ext uri="{BB962C8B-B14F-4D97-AF65-F5344CB8AC3E}">
        <p14:creationId xmlns:p14="http://schemas.microsoft.com/office/powerpoint/2010/main" val="3558432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p:txBody>
          <a:bodyPr/>
          <a:lstStyle/>
          <a:p>
            <a:r>
              <a:rPr lang="en-CA" b="1" dirty="0"/>
              <a:t>Secondary design properties</a:t>
            </a:r>
          </a:p>
        </p:txBody>
      </p:sp>
      <p:sp>
        <p:nvSpPr>
          <p:cNvPr id="3" name="Content Placeholder 2">
            <a:extLst>
              <a:ext uri="{FF2B5EF4-FFF2-40B4-BE49-F238E27FC236}">
                <a16:creationId xmlns:a16="http://schemas.microsoft.com/office/drawing/2014/main" id="{840E3234-1D74-13D5-ED59-7022292C96AC}"/>
              </a:ext>
            </a:extLst>
          </p:cNvPr>
          <p:cNvSpPr>
            <a:spLocks noGrp="1"/>
          </p:cNvSpPr>
          <p:nvPr>
            <p:ph idx="1"/>
          </p:nvPr>
        </p:nvSpPr>
        <p:spPr>
          <a:xfrm>
            <a:off x="438150" y="1690689"/>
            <a:ext cx="8077200" cy="4351338"/>
          </a:xfrm>
        </p:spPr>
        <p:txBody>
          <a:bodyPr>
            <a:normAutofit/>
          </a:bodyPr>
          <a:lstStyle/>
          <a:p>
            <a:r>
              <a:rPr lang="en-CA" dirty="0"/>
              <a:t>Ability to protect from falls other than from the side</a:t>
            </a:r>
          </a:p>
          <a:p>
            <a:r>
              <a:rPr lang="en-CA" dirty="0"/>
              <a:t>Aesthetic characteristics</a:t>
            </a:r>
          </a:p>
          <a:p>
            <a:r>
              <a:rPr lang="en-CA" dirty="0"/>
              <a:t>Durability</a:t>
            </a:r>
          </a:p>
          <a:p>
            <a:r>
              <a:rPr lang="en-CA" dirty="0"/>
              <a:t>Skin tolerability</a:t>
            </a:r>
          </a:p>
          <a:p>
            <a:r>
              <a:rPr lang="en-CA" dirty="0"/>
              <a:t>Elastic properties</a:t>
            </a:r>
          </a:p>
          <a:p>
            <a:r>
              <a:rPr lang="en-CA" dirty="0"/>
              <a:t>Weight</a:t>
            </a:r>
          </a:p>
          <a:p>
            <a:r>
              <a:rPr lang="en-CA" dirty="0"/>
              <a:t>Cost</a:t>
            </a:r>
          </a:p>
          <a:p>
            <a:r>
              <a:rPr lang="en-CA" dirty="0"/>
              <a:t>Capacity to stay in place once positioned</a:t>
            </a:r>
          </a:p>
          <a:p>
            <a:endParaRPr lang="en-CA" dirty="0"/>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91789BB3-C2A7-6E9C-0842-05C521DB657E}"/>
              </a:ext>
            </a:extLst>
          </p:cNvPr>
          <p:cNvSpPr txBox="1"/>
          <p:nvPr/>
        </p:nvSpPr>
        <p:spPr>
          <a:xfrm>
            <a:off x="5744362" y="5787616"/>
            <a:ext cx="3399638" cy="461665"/>
          </a:xfrm>
          <a:prstGeom prst="rect">
            <a:avLst/>
          </a:prstGeom>
          <a:noFill/>
        </p:spPr>
        <p:txBody>
          <a:bodyPr wrap="square">
            <a:spAutoFit/>
          </a:bodyPr>
          <a:lstStyle/>
          <a:p>
            <a:r>
              <a:rPr lang="en-CA" sz="1200" dirty="0" err="1">
                <a:latin typeface="Calibri" panose="020F0502020204030204" pitchFamily="34" charset="0"/>
              </a:rPr>
              <a:t>Cianferotti</a:t>
            </a:r>
            <a:r>
              <a:rPr lang="en-CA" sz="1200" dirty="0">
                <a:latin typeface="Calibri" panose="020F0502020204030204" pitchFamily="34" charset="0"/>
              </a:rPr>
              <a:t> et al. </a:t>
            </a:r>
            <a:r>
              <a:rPr lang="en-CA" sz="1200" i="1" dirty="0" err="1">
                <a:latin typeface="Calibri" panose="020F0502020204030204" pitchFamily="34" charset="0"/>
              </a:rPr>
              <a:t>Calcif</a:t>
            </a:r>
            <a:r>
              <a:rPr lang="en-CA" sz="1200" i="1" dirty="0">
                <a:latin typeface="Calibri" panose="020F0502020204030204" pitchFamily="34" charset="0"/>
              </a:rPr>
              <a:t>  Tissue Int. </a:t>
            </a:r>
            <a:r>
              <a:rPr lang="en-CA" sz="1200" dirty="0">
                <a:latin typeface="Calibri" panose="020F0502020204030204" pitchFamily="34" charset="0"/>
              </a:rPr>
              <a:t>2015; 97(1):1-11.</a:t>
            </a:r>
          </a:p>
          <a:p>
            <a:r>
              <a:rPr lang="en-CA" sz="1200" dirty="0">
                <a:latin typeface="Calibri" panose="020F0502020204030204" pitchFamily="34" charset="0"/>
              </a:rPr>
              <a:t>Rabinovitch et al. </a:t>
            </a:r>
            <a:r>
              <a:rPr lang="en-CA" sz="1200" i="1" dirty="0" err="1">
                <a:latin typeface="Calibri" panose="020F0502020204030204" pitchFamily="34" charset="0"/>
              </a:rPr>
              <a:t>Osteropor</a:t>
            </a:r>
            <a:r>
              <a:rPr lang="en-CA" sz="1200" i="1" dirty="0">
                <a:latin typeface="Calibri" panose="020F0502020204030204" pitchFamily="34" charset="0"/>
              </a:rPr>
              <a:t> Int. </a:t>
            </a:r>
            <a:r>
              <a:rPr lang="en-CA" sz="1200" dirty="0">
                <a:latin typeface="Calibri" panose="020F0502020204030204" pitchFamily="34" charset="0"/>
              </a:rPr>
              <a:t>20:1977-88.</a:t>
            </a:r>
          </a:p>
        </p:txBody>
      </p:sp>
    </p:spTree>
    <p:extLst>
      <p:ext uri="{BB962C8B-B14F-4D97-AF65-F5344CB8AC3E}">
        <p14:creationId xmlns:p14="http://schemas.microsoft.com/office/powerpoint/2010/main" val="627145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561975" y="126815"/>
            <a:ext cx="7886700" cy="882649"/>
          </a:xfrm>
        </p:spPr>
        <p:txBody>
          <a:bodyPr/>
          <a:lstStyle/>
          <a:p>
            <a:r>
              <a:rPr lang="en-CA" b="1" dirty="0"/>
              <a:t>Impact protector construction</a:t>
            </a:r>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7075" y="6205983"/>
            <a:ext cx="8689848" cy="783336"/>
          </a:xfrm>
          <a:prstGeom prst="rect">
            <a:avLst/>
          </a:prstGeom>
        </p:spPr>
      </p:pic>
      <p:sp>
        <p:nvSpPr>
          <p:cNvPr id="5" name="TextBox 4">
            <a:extLst>
              <a:ext uri="{FF2B5EF4-FFF2-40B4-BE49-F238E27FC236}">
                <a16:creationId xmlns:a16="http://schemas.microsoft.com/office/drawing/2014/main" id="{F2E9F48E-2D3C-27C5-042E-DB7FED289EB8}"/>
              </a:ext>
            </a:extLst>
          </p:cNvPr>
          <p:cNvSpPr txBox="1"/>
          <p:nvPr/>
        </p:nvSpPr>
        <p:spPr>
          <a:xfrm>
            <a:off x="5744362" y="5787616"/>
            <a:ext cx="3399638" cy="461665"/>
          </a:xfrm>
          <a:prstGeom prst="rect">
            <a:avLst/>
          </a:prstGeom>
          <a:noFill/>
        </p:spPr>
        <p:txBody>
          <a:bodyPr wrap="square">
            <a:spAutoFit/>
          </a:bodyPr>
          <a:lstStyle/>
          <a:p>
            <a:r>
              <a:rPr lang="en-CA" sz="1200" dirty="0" err="1">
                <a:latin typeface="Calibri" panose="020F0502020204030204" pitchFamily="34" charset="0"/>
              </a:rPr>
              <a:t>Cianferotti</a:t>
            </a:r>
            <a:r>
              <a:rPr lang="en-CA" sz="1200" dirty="0">
                <a:latin typeface="Calibri" panose="020F0502020204030204" pitchFamily="34" charset="0"/>
              </a:rPr>
              <a:t> et al. </a:t>
            </a:r>
            <a:r>
              <a:rPr lang="en-CA" sz="1200" i="1" dirty="0" err="1">
                <a:latin typeface="Calibri" panose="020F0502020204030204" pitchFamily="34" charset="0"/>
              </a:rPr>
              <a:t>Calcif</a:t>
            </a:r>
            <a:r>
              <a:rPr lang="en-CA" sz="1200" i="1" dirty="0">
                <a:latin typeface="Calibri" panose="020F0502020204030204" pitchFamily="34" charset="0"/>
              </a:rPr>
              <a:t>  Tissue Int. </a:t>
            </a:r>
            <a:r>
              <a:rPr lang="en-CA" sz="1200" dirty="0">
                <a:latin typeface="Calibri" panose="020F0502020204030204" pitchFamily="34" charset="0"/>
              </a:rPr>
              <a:t>2015; 97(1):1-11.</a:t>
            </a:r>
          </a:p>
          <a:p>
            <a:r>
              <a:rPr lang="en-CA" sz="1200" dirty="0">
                <a:latin typeface="Calibri" panose="020F0502020204030204" pitchFamily="34" charset="0"/>
              </a:rPr>
              <a:t>Blalock et al. </a:t>
            </a:r>
            <a:r>
              <a:rPr lang="en-CA" sz="1200" i="1" dirty="0">
                <a:latin typeface="Calibri" panose="020F0502020204030204" pitchFamily="34" charset="0"/>
              </a:rPr>
              <a:t>Injury Prev. </a:t>
            </a:r>
            <a:r>
              <a:rPr lang="en-CA" sz="1200" dirty="0">
                <a:latin typeface="Calibri" panose="020F0502020204030204" pitchFamily="34" charset="0"/>
              </a:rPr>
              <a:t>2011;16:235-39.</a:t>
            </a:r>
          </a:p>
        </p:txBody>
      </p:sp>
      <p:sp>
        <p:nvSpPr>
          <p:cNvPr id="6" name="TextBox 5">
            <a:extLst>
              <a:ext uri="{FF2B5EF4-FFF2-40B4-BE49-F238E27FC236}">
                <a16:creationId xmlns:a16="http://schemas.microsoft.com/office/drawing/2014/main" id="{2C48A2B8-0BCA-3996-D75A-3BC9BA2D80BD}"/>
              </a:ext>
            </a:extLst>
          </p:cNvPr>
          <p:cNvSpPr txBox="1"/>
          <p:nvPr/>
        </p:nvSpPr>
        <p:spPr>
          <a:xfrm>
            <a:off x="3052762" y="1009464"/>
            <a:ext cx="3514725" cy="523220"/>
          </a:xfrm>
          <a:prstGeom prst="rect">
            <a:avLst/>
          </a:prstGeom>
          <a:noFill/>
          <a:ln>
            <a:solidFill>
              <a:schemeClr val="accent1"/>
            </a:solidFill>
          </a:ln>
        </p:spPr>
        <p:txBody>
          <a:bodyPr wrap="square" rtlCol="0">
            <a:spAutoFit/>
          </a:bodyPr>
          <a:lstStyle/>
          <a:p>
            <a:pPr algn="ctr"/>
            <a:r>
              <a:rPr lang="en-CA" sz="2800" dirty="0"/>
              <a:t>2 Broad Categories</a:t>
            </a:r>
          </a:p>
        </p:txBody>
      </p:sp>
      <p:sp>
        <p:nvSpPr>
          <p:cNvPr id="7" name="TextBox 6">
            <a:extLst>
              <a:ext uri="{FF2B5EF4-FFF2-40B4-BE49-F238E27FC236}">
                <a16:creationId xmlns:a16="http://schemas.microsoft.com/office/drawing/2014/main" id="{F8D35E5B-1C8D-CFCC-C13F-AA41266A1349}"/>
              </a:ext>
            </a:extLst>
          </p:cNvPr>
          <p:cNvSpPr txBox="1"/>
          <p:nvPr/>
        </p:nvSpPr>
        <p:spPr>
          <a:xfrm>
            <a:off x="876297" y="1911695"/>
            <a:ext cx="3114675" cy="523220"/>
          </a:xfrm>
          <a:prstGeom prst="rect">
            <a:avLst/>
          </a:prstGeom>
          <a:noFill/>
          <a:ln>
            <a:solidFill>
              <a:schemeClr val="accent1"/>
            </a:solidFill>
          </a:ln>
        </p:spPr>
        <p:txBody>
          <a:bodyPr wrap="square" rtlCol="0">
            <a:spAutoFit/>
          </a:bodyPr>
          <a:lstStyle/>
          <a:p>
            <a:pPr algn="ctr"/>
            <a:r>
              <a:rPr lang="en-CA" sz="2800" dirty="0"/>
              <a:t>Energy-absorbing</a:t>
            </a:r>
          </a:p>
        </p:txBody>
      </p:sp>
      <p:sp>
        <p:nvSpPr>
          <p:cNvPr id="8" name="TextBox 7">
            <a:extLst>
              <a:ext uri="{FF2B5EF4-FFF2-40B4-BE49-F238E27FC236}">
                <a16:creationId xmlns:a16="http://schemas.microsoft.com/office/drawing/2014/main" id="{47E48920-4A35-66AC-F1FD-4EDB9D7B4906}"/>
              </a:ext>
            </a:extLst>
          </p:cNvPr>
          <p:cNvSpPr txBox="1"/>
          <p:nvPr/>
        </p:nvSpPr>
        <p:spPr>
          <a:xfrm>
            <a:off x="5677687" y="1932160"/>
            <a:ext cx="2770988" cy="523220"/>
          </a:xfrm>
          <a:prstGeom prst="rect">
            <a:avLst/>
          </a:prstGeom>
          <a:noFill/>
          <a:ln>
            <a:solidFill>
              <a:schemeClr val="accent1"/>
            </a:solidFill>
          </a:ln>
        </p:spPr>
        <p:txBody>
          <a:bodyPr wrap="square" rtlCol="0">
            <a:spAutoFit/>
          </a:bodyPr>
          <a:lstStyle/>
          <a:p>
            <a:pPr algn="ctr"/>
            <a:r>
              <a:rPr lang="en-CA" sz="2800" dirty="0"/>
              <a:t>Energy-shunting</a:t>
            </a:r>
          </a:p>
        </p:txBody>
      </p:sp>
      <p:sp>
        <p:nvSpPr>
          <p:cNvPr id="10" name="TextBox 9">
            <a:extLst>
              <a:ext uri="{FF2B5EF4-FFF2-40B4-BE49-F238E27FC236}">
                <a16:creationId xmlns:a16="http://schemas.microsoft.com/office/drawing/2014/main" id="{B01D0949-F7D8-C196-BD7E-83F3DBD4D2A6}"/>
              </a:ext>
            </a:extLst>
          </p:cNvPr>
          <p:cNvSpPr txBox="1"/>
          <p:nvPr/>
        </p:nvSpPr>
        <p:spPr>
          <a:xfrm>
            <a:off x="414335" y="2820441"/>
            <a:ext cx="4038601" cy="2585323"/>
          </a:xfrm>
          <a:prstGeom prst="rect">
            <a:avLst/>
          </a:prstGeom>
          <a:noFill/>
          <a:ln>
            <a:solidFill>
              <a:schemeClr val="accent1"/>
            </a:solidFill>
          </a:ln>
        </p:spPr>
        <p:txBody>
          <a:bodyPr wrap="square" rtlCol="0">
            <a:spAutoFit/>
          </a:bodyPr>
          <a:lstStyle/>
          <a:p>
            <a:pPr algn="ctr"/>
            <a:r>
              <a:rPr lang="en-CA" sz="2400" dirty="0"/>
              <a:t>Hard plastic (polypropylene)</a:t>
            </a:r>
          </a:p>
          <a:p>
            <a:pPr algn="ctr"/>
            <a:endParaRPr lang="en-CA" sz="2400" dirty="0"/>
          </a:p>
          <a:p>
            <a:pPr algn="ctr"/>
            <a:r>
              <a:rPr lang="en-CA" sz="2400" dirty="0"/>
              <a:t>Energy absorbing: ‘crash-helmet like’ – rigid pads that spread the energy of the impact </a:t>
            </a:r>
          </a:p>
          <a:p>
            <a:endParaRPr lang="en-CA" dirty="0"/>
          </a:p>
        </p:txBody>
      </p:sp>
      <p:sp>
        <p:nvSpPr>
          <p:cNvPr id="12" name="TextBox 11">
            <a:extLst>
              <a:ext uri="{FF2B5EF4-FFF2-40B4-BE49-F238E27FC236}">
                <a16:creationId xmlns:a16="http://schemas.microsoft.com/office/drawing/2014/main" id="{DEE3FF48-9BAD-8465-EB09-3177FF4136CE}"/>
              </a:ext>
            </a:extLst>
          </p:cNvPr>
          <p:cNvSpPr txBox="1"/>
          <p:nvPr/>
        </p:nvSpPr>
        <p:spPr>
          <a:xfrm>
            <a:off x="4953000" y="2810465"/>
            <a:ext cx="3776665" cy="2616101"/>
          </a:xfrm>
          <a:prstGeom prst="rect">
            <a:avLst/>
          </a:prstGeom>
          <a:noFill/>
          <a:ln>
            <a:solidFill>
              <a:schemeClr val="accent1"/>
            </a:solidFill>
          </a:ln>
        </p:spPr>
        <p:txBody>
          <a:bodyPr wrap="square" rtlCol="0">
            <a:spAutoFit/>
          </a:bodyPr>
          <a:lstStyle/>
          <a:p>
            <a:pPr algn="ctr"/>
            <a:r>
              <a:rPr lang="en-CA" sz="2400" dirty="0"/>
              <a:t>Soft plastic (polyethylene)</a:t>
            </a:r>
          </a:p>
          <a:p>
            <a:pPr algn="ctr"/>
            <a:endParaRPr lang="en-CA" sz="2400" dirty="0"/>
          </a:p>
          <a:p>
            <a:pPr algn="ctr"/>
            <a:r>
              <a:rPr lang="en-CA" sz="2400" dirty="0"/>
              <a:t>Shock absorbing: soft pads that decrease the force of the impact</a:t>
            </a:r>
          </a:p>
          <a:p>
            <a:endParaRPr lang="en-CA" dirty="0"/>
          </a:p>
          <a:p>
            <a:endParaRPr lang="en-CA" sz="800" dirty="0"/>
          </a:p>
          <a:p>
            <a:endParaRPr lang="en-CA" dirty="0"/>
          </a:p>
        </p:txBody>
      </p:sp>
      <p:cxnSp>
        <p:nvCxnSpPr>
          <p:cNvPr id="16" name="Straight Arrow Connector 15">
            <a:extLst>
              <a:ext uri="{FF2B5EF4-FFF2-40B4-BE49-F238E27FC236}">
                <a16:creationId xmlns:a16="http://schemas.microsoft.com/office/drawing/2014/main" id="{5F816B89-6230-8A5B-9EF1-42AC6F6BBCDC}"/>
              </a:ext>
            </a:extLst>
          </p:cNvPr>
          <p:cNvCxnSpPr/>
          <p:nvPr/>
        </p:nvCxnSpPr>
        <p:spPr>
          <a:xfrm flipH="1">
            <a:off x="3257550" y="1600200"/>
            <a:ext cx="200025" cy="238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5DCD753-AE23-12DA-006A-5907E437D4CE}"/>
              </a:ext>
            </a:extLst>
          </p:cNvPr>
          <p:cNvCxnSpPr/>
          <p:nvPr/>
        </p:nvCxnSpPr>
        <p:spPr>
          <a:xfrm>
            <a:off x="5677687" y="1599870"/>
            <a:ext cx="418313" cy="209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B400518-4682-ECF5-2812-0633844DB219}"/>
              </a:ext>
            </a:extLst>
          </p:cNvPr>
          <p:cNvCxnSpPr>
            <a:endCxn id="10" idx="0"/>
          </p:cNvCxnSpPr>
          <p:nvPr/>
        </p:nvCxnSpPr>
        <p:spPr>
          <a:xfrm>
            <a:off x="2433634" y="2535140"/>
            <a:ext cx="2" cy="285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D4F871-356B-0F7A-2853-A030F35B57E5}"/>
              </a:ext>
            </a:extLst>
          </p:cNvPr>
          <p:cNvCxnSpPr/>
          <p:nvPr/>
        </p:nvCxnSpPr>
        <p:spPr>
          <a:xfrm>
            <a:off x="7068337" y="2527634"/>
            <a:ext cx="2" cy="285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988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315849" y="0"/>
            <a:ext cx="7886700" cy="1097841"/>
          </a:xfrm>
        </p:spPr>
        <p:txBody>
          <a:bodyPr/>
          <a:lstStyle/>
          <a:p>
            <a:r>
              <a:rPr lang="en-CA" b="1" dirty="0"/>
              <a:t>Hard vs soft: Which are better?</a:t>
            </a:r>
          </a:p>
        </p:txBody>
      </p:sp>
      <p:sp>
        <p:nvSpPr>
          <p:cNvPr id="3" name="Content Placeholder 2">
            <a:extLst>
              <a:ext uri="{FF2B5EF4-FFF2-40B4-BE49-F238E27FC236}">
                <a16:creationId xmlns:a16="http://schemas.microsoft.com/office/drawing/2014/main" id="{840E3234-1D74-13D5-ED59-7022292C96AC}"/>
              </a:ext>
            </a:extLst>
          </p:cNvPr>
          <p:cNvSpPr>
            <a:spLocks noGrp="1"/>
          </p:cNvSpPr>
          <p:nvPr>
            <p:ph idx="1"/>
          </p:nvPr>
        </p:nvSpPr>
        <p:spPr>
          <a:xfrm>
            <a:off x="552450" y="1182283"/>
            <a:ext cx="7886700" cy="4351338"/>
          </a:xfrm>
        </p:spPr>
        <p:txBody>
          <a:bodyPr>
            <a:normAutofit fontScale="92500" lnSpcReduction="10000"/>
          </a:bodyPr>
          <a:lstStyle/>
          <a:p>
            <a:pPr>
              <a:spcBef>
                <a:spcPts val="1800"/>
              </a:spcBef>
            </a:pPr>
            <a:r>
              <a:rPr lang="en-CA" dirty="0"/>
              <a:t>Very few comparative, conclusive analysis of clinical effectiveness</a:t>
            </a:r>
          </a:p>
          <a:p>
            <a:pPr lvl="1">
              <a:spcBef>
                <a:spcPts val="1800"/>
              </a:spcBef>
            </a:pPr>
            <a:r>
              <a:rPr lang="en-CA" dirty="0"/>
              <a:t>Existing studies found wide variation in the force attenuation</a:t>
            </a:r>
          </a:p>
          <a:p>
            <a:pPr lvl="1">
              <a:spcBef>
                <a:spcPts val="1800"/>
              </a:spcBef>
            </a:pPr>
            <a:r>
              <a:rPr lang="en-CA" dirty="0"/>
              <a:t>Those that cover greater trochanter provide greater force attenuation</a:t>
            </a:r>
          </a:p>
          <a:p>
            <a:pPr>
              <a:spcBef>
                <a:spcPts val="1800"/>
              </a:spcBef>
            </a:pPr>
            <a:r>
              <a:rPr lang="en-CA" dirty="0"/>
              <a:t>Comparative effectiveness in different populations (LTC, community) is not clear</a:t>
            </a:r>
          </a:p>
          <a:p>
            <a:pPr>
              <a:spcBef>
                <a:spcPts val="1800"/>
              </a:spcBef>
            </a:pPr>
            <a:r>
              <a:rPr lang="en-CA" dirty="0"/>
              <a:t>No evidence of comparative cost-effectiveness between brands</a:t>
            </a:r>
          </a:p>
          <a:p>
            <a:pPr>
              <a:spcBef>
                <a:spcPts val="1800"/>
              </a:spcBef>
            </a:pPr>
            <a:r>
              <a:rPr lang="en-CA" dirty="0"/>
              <a:t>Proper fit and positioning is key regardless of type</a:t>
            </a:r>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0" y="6306966"/>
            <a:ext cx="8689848" cy="783336"/>
          </a:xfrm>
          <a:prstGeom prst="rect">
            <a:avLst/>
          </a:prstGeom>
        </p:spPr>
      </p:pic>
      <p:sp>
        <p:nvSpPr>
          <p:cNvPr id="6" name="TextBox 5">
            <a:extLst>
              <a:ext uri="{FF2B5EF4-FFF2-40B4-BE49-F238E27FC236}">
                <a16:creationId xmlns:a16="http://schemas.microsoft.com/office/drawing/2014/main" id="{C0EA523E-A5A4-F0A7-7AAC-63F9375C7338}"/>
              </a:ext>
            </a:extLst>
          </p:cNvPr>
          <p:cNvSpPr txBox="1"/>
          <p:nvPr/>
        </p:nvSpPr>
        <p:spPr>
          <a:xfrm>
            <a:off x="5381625" y="5474282"/>
            <a:ext cx="3638550" cy="830997"/>
          </a:xfrm>
          <a:prstGeom prst="rect">
            <a:avLst/>
          </a:prstGeom>
          <a:noFill/>
        </p:spPr>
        <p:txBody>
          <a:bodyPr wrap="square">
            <a:spAutoFit/>
          </a:bodyPr>
          <a:lstStyle/>
          <a:p>
            <a:r>
              <a:rPr lang="en-CA" sz="1200" dirty="0">
                <a:latin typeface="Calibri" panose="020F0502020204030204" pitchFamily="34" charset="0"/>
              </a:rPr>
              <a:t>CADTH Hip Protectors: Review of the Comparative Clinical and Cost-Effectiveness. 2015; www.cadth.ca</a:t>
            </a:r>
          </a:p>
          <a:p>
            <a:r>
              <a:rPr lang="en-CA" sz="1200" dirty="0" err="1">
                <a:latin typeface="Calibri" panose="020F0502020204030204" pitchFamily="34" charset="0"/>
              </a:rPr>
              <a:t>Cianferotti</a:t>
            </a:r>
            <a:r>
              <a:rPr lang="en-CA" sz="1200" dirty="0">
                <a:latin typeface="Calibri" panose="020F0502020204030204" pitchFamily="34" charset="0"/>
              </a:rPr>
              <a:t> et al. </a:t>
            </a:r>
            <a:r>
              <a:rPr lang="en-CA" sz="1200" i="1" dirty="0" err="1">
                <a:latin typeface="Calibri" panose="020F0502020204030204" pitchFamily="34" charset="0"/>
              </a:rPr>
              <a:t>Calcif</a:t>
            </a:r>
            <a:r>
              <a:rPr lang="en-CA" sz="1200" i="1" dirty="0">
                <a:latin typeface="Calibri" panose="020F0502020204030204" pitchFamily="34" charset="0"/>
              </a:rPr>
              <a:t>  Tissue Int. </a:t>
            </a:r>
            <a:r>
              <a:rPr lang="en-CA" sz="1200" dirty="0">
                <a:latin typeface="Calibri" panose="020F0502020204030204" pitchFamily="34" charset="0"/>
              </a:rPr>
              <a:t>2015; 97(1):1-11.</a:t>
            </a:r>
          </a:p>
          <a:p>
            <a:r>
              <a:rPr lang="en-CA" sz="1200" dirty="0">
                <a:latin typeface="Calibri" panose="020F0502020204030204" pitchFamily="34" charset="0"/>
              </a:rPr>
              <a:t>Laing et al. J </a:t>
            </a:r>
            <a:r>
              <a:rPr lang="en-CA" sz="1200" dirty="0" err="1">
                <a:latin typeface="Calibri" panose="020F0502020204030204" pitchFamily="34" charset="0"/>
              </a:rPr>
              <a:t>Biomech</a:t>
            </a:r>
            <a:r>
              <a:rPr lang="en-CA" sz="1200" dirty="0">
                <a:latin typeface="Calibri" panose="020F0502020204030204" pitchFamily="34" charset="0"/>
              </a:rPr>
              <a:t>. 2011; 44(15):2627-35.</a:t>
            </a:r>
          </a:p>
        </p:txBody>
      </p:sp>
    </p:spTree>
    <p:extLst>
      <p:ext uri="{BB962C8B-B14F-4D97-AF65-F5344CB8AC3E}">
        <p14:creationId xmlns:p14="http://schemas.microsoft.com/office/powerpoint/2010/main" val="1308921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p:txBody>
          <a:bodyPr/>
          <a:lstStyle/>
          <a:p>
            <a:r>
              <a:rPr lang="en-CA" b="1" dirty="0"/>
              <a:t>Hip Protector Fit</a:t>
            </a:r>
          </a:p>
        </p:txBody>
      </p:sp>
      <p:sp>
        <p:nvSpPr>
          <p:cNvPr id="3" name="Content Placeholder 2">
            <a:extLst>
              <a:ext uri="{FF2B5EF4-FFF2-40B4-BE49-F238E27FC236}">
                <a16:creationId xmlns:a16="http://schemas.microsoft.com/office/drawing/2014/main" id="{840E3234-1D74-13D5-ED59-7022292C96AC}"/>
              </a:ext>
            </a:extLst>
          </p:cNvPr>
          <p:cNvSpPr>
            <a:spLocks noGrp="1"/>
          </p:cNvSpPr>
          <p:nvPr>
            <p:ph idx="1"/>
          </p:nvPr>
        </p:nvSpPr>
        <p:spPr>
          <a:xfrm>
            <a:off x="623358" y="1681198"/>
            <a:ext cx="7886700" cy="3917950"/>
          </a:xfrm>
        </p:spPr>
        <p:txBody>
          <a:bodyPr>
            <a:normAutofit fontScale="92500"/>
          </a:bodyPr>
          <a:lstStyle/>
          <a:p>
            <a:pPr>
              <a:spcBef>
                <a:spcPts val="1800"/>
              </a:spcBef>
            </a:pPr>
            <a:r>
              <a:rPr lang="en-CA" dirty="0"/>
              <a:t>Should be comfortable and easy to put on and take off.</a:t>
            </a:r>
          </a:p>
          <a:p>
            <a:pPr>
              <a:spcBef>
                <a:spcPts val="1800"/>
              </a:spcBef>
            </a:pPr>
            <a:r>
              <a:rPr lang="en-CA" dirty="0"/>
              <a:t>Should stay in place while walking, sitting, bending, and during a fall.</a:t>
            </a:r>
          </a:p>
          <a:p>
            <a:pPr>
              <a:spcBef>
                <a:spcPts val="1800"/>
              </a:spcBef>
            </a:pPr>
            <a:r>
              <a:rPr lang="en-CA" dirty="0"/>
              <a:t>Should fit well to function properly.</a:t>
            </a:r>
          </a:p>
          <a:p>
            <a:pPr>
              <a:spcBef>
                <a:spcPts val="1800"/>
              </a:spcBef>
            </a:pPr>
            <a:r>
              <a:rPr lang="en-CA" dirty="0"/>
              <a:t>Should not prevent independent dressing toileting, or use of incontinence products.</a:t>
            </a:r>
          </a:p>
          <a:p>
            <a:pPr>
              <a:spcBef>
                <a:spcPts val="1800"/>
              </a:spcBef>
            </a:pPr>
            <a:r>
              <a:rPr lang="en-CA" dirty="0"/>
              <a:t>Should be positioned over the greater trochanter for maximum protection</a:t>
            </a:r>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sp>
        <p:nvSpPr>
          <p:cNvPr id="6" name="TextBox 5">
            <a:extLst>
              <a:ext uri="{FF2B5EF4-FFF2-40B4-BE49-F238E27FC236}">
                <a16:creationId xmlns:a16="http://schemas.microsoft.com/office/drawing/2014/main" id="{AE1C7C47-9111-E60F-C8F6-251854C285CA}"/>
              </a:ext>
            </a:extLst>
          </p:cNvPr>
          <p:cNvSpPr txBox="1"/>
          <p:nvPr/>
        </p:nvSpPr>
        <p:spPr>
          <a:xfrm>
            <a:off x="5882682" y="5683374"/>
            <a:ext cx="3028950" cy="461665"/>
          </a:xfrm>
          <a:prstGeom prst="rect">
            <a:avLst/>
          </a:prstGeom>
          <a:noFill/>
        </p:spPr>
        <p:txBody>
          <a:bodyPr wrap="square">
            <a:spAutoFit/>
          </a:bodyPr>
          <a:lstStyle/>
          <a:p>
            <a:r>
              <a:rPr lang="en-CA" sz="1200" dirty="0">
                <a:latin typeface="Calibri" panose="020F0502020204030204" pitchFamily="34" charset="0"/>
                <a:hlinkClick r:id="rId4"/>
              </a:rPr>
              <a:t>www.CADTH.ca</a:t>
            </a:r>
            <a:endParaRPr lang="en-CA" sz="1200" dirty="0">
              <a:latin typeface="Calibri" panose="020F0502020204030204" pitchFamily="34" charset="0"/>
            </a:endParaRPr>
          </a:p>
          <a:p>
            <a:r>
              <a:rPr lang="en-CA" sz="1200" dirty="0" err="1">
                <a:latin typeface="Calibri" panose="020F0502020204030204" pitchFamily="34" charset="0"/>
              </a:rPr>
              <a:t>Minns</a:t>
            </a:r>
            <a:r>
              <a:rPr lang="en-CA" sz="1200" dirty="0">
                <a:latin typeface="Calibri" panose="020F0502020204030204" pitchFamily="34" charset="0"/>
              </a:rPr>
              <a:t> et al. </a:t>
            </a:r>
            <a:r>
              <a:rPr lang="en-CA" sz="1200" i="1" dirty="0">
                <a:latin typeface="Calibri" panose="020F0502020204030204" pitchFamily="34" charset="0"/>
              </a:rPr>
              <a:t>Age Aging</a:t>
            </a:r>
            <a:r>
              <a:rPr lang="en-CA" sz="1200" dirty="0">
                <a:latin typeface="Calibri" panose="020F0502020204030204" pitchFamily="34" charset="0"/>
              </a:rPr>
              <a:t>, 2007;36(2):140-144</a:t>
            </a:r>
          </a:p>
        </p:txBody>
      </p:sp>
      <p:pic>
        <p:nvPicPr>
          <p:cNvPr id="5" name="Picture 2" descr="See the source image">
            <a:extLst>
              <a:ext uri="{FF2B5EF4-FFF2-40B4-BE49-F238E27FC236}">
                <a16:creationId xmlns:a16="http://schemas.microsoft.com/office/drawing/2014/main" id="{E06D0C03-0F28-B781-FAC0-D67F97F65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0424" y="457064"/>
            <a:ext cx="1307421" cy="113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991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623358" y="93662"/>
            <a:ext cx="7886700" cy="1325563"/>
          </a:xfrm>
        </p:spPr>
        <p:txBody>
          <a:bodyPr/>
          <a:lstStyle/>
          <a:p>
            <a:r>
              <a:rPr lang="en-CA" b="1" dirty="0"/>
              <a:t>Proper positioning</a:t>
            </a:r>
          </a:p>
        </p:txBody>
      </p:sp>
      <p:sp>
        <p:nvSpPr>
          <p:cNvPr id="3" name="Content Placeholder 2">
            <a:extLst>
              <a:ext uri="{FF2B5EF4-FFF2-40B4-BE49-F238E27FC236}">
                <a16:creationId xmlns:a16="http://schemas.microsoft.com/office/drawing/2014/main" id="{840E3234-1D74-13D5-ED59-7022292C96AC}"/>
              </a:ext>
            </a:extLst>
          </p:cNvPr>
          <p:cNvSpPr>
            <a:spLocks noGrp="1"/>
          </p:cNvSpPr>
          <p:nvPr>
            <p:ph idx="1"/>
          </p:nvPr>
        </p:nvSpPr>
        <p:spPr>
          <a:xfrm>
            <a:off x="723899" y="1530350"/>
            <a:ext cx="3343275" cy="4351338"/>
          </a:xfrm>
        </p:spPr>
        <p:txBody>
          <a:bodyPr>
            <a:normAutofit lnSpcReduction="10000"/>
          </a:bodyPr>
          <a:lstStyle/>
          <a:p>
            <a:pPr>
              <a:spcBef>
                <a:spcPts val="1800"/>
              </a:spcBef>
            </a:pPr>
            <a:r>
              <a:rPr lang="en-CA" dirty="0"/>
              <a:t>Proper positioning over the greater trochanter is 6cm above the plane of the garment crotch on the torso model</a:t>
            </a:r>
          </a:p>
          <a:p>
            <a:pPr>
              <a:spcBef>
                <a:spcPts val="1800"/>
              </a:spcBef>
            </a:pPr>
            <a:r>
              <a:rPr lang="en-CA" dirty="0"/>
              <a:t>Confirmed when compared with the greater trochanter position in vivo movement tests.</a:t>
            </a:r>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Object 4">
            <a:extLst>
              <a:ext uri="{FF2B5EF4-FFF2-40B4-BE49-F238E27FC236}">
                <a16:creationId xmlns:a16="http://schemas.microsoft.com/office/drawing/2014/main" id="{AC9D95BA-3B57-5B85-C6FF-FE1FF4C6F540}"/>
              </a:ext>
            </a:extLst>
          </p:cNvPr>
          <p:cNvGraphicFramePr>
            <a:graphicFrameLocks noChangeAspect="1"/>
          </p:cNvGraphicFramePr>
          <p:nvPr>
            <p:extLst>
              <p:ext uri="{D42A27DB-BD31-4B8C-83A1-F6EECF244321}">
                <p14:modId xmlns:p14="http://schemas.microsoft.com/office/powerpoint/2010/main" val="796231470"/>
              </p:ext>
            </p:extLst>
          </p:nvPr>
        </p:nvGraphicFramePr>
        <p:xfrm>
          <a:off x="4895850" y="1419225"/>
          <a:ext cx="3181350" cy="3829050"/>
        </p:xfrm>
        <a:graphic>
          <a:graphicData uri="http://schemas.openxmlformats.org/presentationml/2006/ole">
            <mc:AlternateContent xmlns:mc="http://schemas.openxmlformats.org/markup-compatibility/2006">
              <mc:Choice xmlns:v="urn:schemas-microsoft-com:vml" Requires="v">
                <p:oleObj name="Bitmap Image" r:id="rId4" imgW="3181320" imgH="3828960" progId="PBrush">
                  <p:embed/>
                </p:oleObj>
              </mc:Choice>
              <mc:Fallback>
                <p:oleObj name="Bitmap Image" r:id="rId4" imgW="3181320" imgH="3828960" progId="PBrush">
                  <p:embed/>
                  <p:pic>
                    <p:nvPicPr>
                      <p:cNvPr id="0" name=""/>
                      <p:cNvPicPr/>
                      <p:nvPr/>
                    </p:nvPicPr>
                    <p:blipFill>
                      <a:blip r:embed="rId5"/>
                      <a:stretch>
                        <a:fillRect/>
                      </a:stretch>
                    </p:blipFill>
                    <p:spPr>
                      <a:xfrm>
                        <a:off x="4895850" y="1419225"/>
                        <a:ext cx="3181350" cy="382905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823362F-6D80-2126-8FA2-EF36F1244FB5}"/>
              </a:ext>
            </a:extLst>
          </p:cNvPr>
          <p:cNvSpPr txBox="1"/>
          <p:nvPr/>
        </p:nvSpPr>
        <p:spPr>
          <a:xfrm>
            <a:off x="5882682" y="5683374"/>
            <a:ext cx="3028950" cy="276999"/>
          </a:xfrm>
          <a:prstGeom prst="rect">
            <a:avLst/>
          </a:prstGeom>
          <a:noFill/>
        </p:spPr>
        <p:txBody>
          <a:bodyPr wrap="square">
            <a:spAutoFit/>
          </a:bodyPr>
          <a:lstStyle/>
          <a:p>
            <a:r>
              <a:rPr lang="en-CA" sz="1200" dirty="0" err="1">
                <a:latin typeface="Calibri" panose="020F0502020204030204" pitchFamily="34" charset="0"/>
              </a:rPr>
              <a:t>Minns</a:t>
            </a:r>
            <a:r>
              <a:rPr lang="en-CA" sz="1200" dirty="0">
                <a:latin typeface="Calibri" panose="020F0502020204030204" pitchFamily="34" charset="0"/>
              </a:rPr>
              <a:t> et al. </a:t>
            </a:r>
            <a:r>
              <a:rPr lang="en-CA" sz="1200" i="1" dirty="0">
                <a:latin typeface="Calibri" panose="020F0502020204030204" pitchFamily="34" charset="0"/>
              </a:rPr>
              <a:t>Age Aging</a:t>
            </a:r>
            <a:r>
              <a:rPr lang="en-CA" sz="1200" dirty="0">
                <a:latin typeface="Calibri" panose="020F0502020204030204" pitchFamily="34" charset="0"/>
              </a:rPr>
              <a:t>, 2007;36(2):140-144</a:t>
            </a:r>
          </a:p>
        </p:txBody>
      </p:sp>
    </p:spTree>
    <p:extLst>
      <p:ext uri="{BB962C8B-B14F-4D97-AF65-F5344CB8AC3E}">
        <p14:creationId xmlns:p14="http://schemas.microsoft.com/office/powerpoint/2010/main" val="3981368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p:txBody>
          <a:bodyPr/>
          <a:lstStyle/>
          <a:p>
            <a:r>
              <a:rPr lang="en-CA" b="1" dirty="0"/>
              <a:t>Some hip protectors do not cover the greater trochanter (GT)</a:t>
            </a:r>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Object 4">
            <a:extLst>
              <a:ext uri="{FF2B5EF4-FFF2-40B4-BE49-F238E27FC236}">
                <a16:creationId xmlns:a16="http://schemas.microsoft.com/office/drawing/2014/main" id="{87EAD082-8C1F-F269-F451-D1FB2A9825E4}"/>
              </a:ext>
            </a:extLst>
          </p:cNvPr>
          <p:cNvGraphicFramePr>
            <a:graphicFrameLocks noChangeAspect="1"/>
          </p:cNvGraphicFramePr>
          <p:nvPr>
            <p:extLst>
              <p:ext uri="{D42A27DB-BD31-4B8C-83A1-F6EECF244321}">
                <p14:modId xmlns:p14="http://schemas.microsoft.com/office/powerpoint/2010/main" val="3965651181"/>
              </p:ext>
            </p:extLst>
          </p:nvPr>
        </p:nvGraphicFramePr>
        <p:xfrm>
          <a:off x="366713" y="1825625"/>
          <a:ext cx="5951537" cy="4064000"/>
        </p:xfrm>
        <a:graphic>
          <a:graphicData uri="http://schemas.openxmlformats.org/presentationml/2006/ole">
            <mc:AlternateContent xmlns:mc="http://schemas.openxmlformats.org/markup-compatibility/2006">
              <mc:Choice xmlns:v="urn:schemas-microsoft-com:vml" Requires="v">
                <p:oleObj name="Bitmap Image" r:id="rId4" imgW="10239480" imgH="6991200" progId="PBrush">
                  <p:embed/>
                </p:oleObj>
              </mc:Choice>
              <mc:Fallback>
                <p:oleObj name="Bitmap Image" r:id="rId4" imgW="10239480" imgH="6991200" progId="PBrush">
                  <p:embed/>
                  <p:pic>
                    <p:nvPicPr>
                      <p:cNvPr id="0" name=""/>
                      <p:cNvPicPr/>
                      <p:nvPr/>
                    </p:nvPicPr>
                    <p:blipFill>
                      <a:blip r:embed="rId5"/>
                      <a:stretch>
                        <a:fillRect/>
                      </a:stretch>
                    </p:blipFill>
                    <p:spPr>
                      <a:xfrm>
                        <a:off x="366713" y="1825625"/>
                        <a:ext cx="5951537" cy="40640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9975A63-24CF-03F1-175A-3899FD611C2B}"/>
              </a:ext>
            </a:extLst>
          </p:cNvPr>
          <p:cNvSpPr txBox="1"/>
          <p:nvPr/>
        </p:nvSpPr>
        <p:spPr>
          <a:xfrm>
            <a:off x="6486524" y="2697938"/>
            <a:ext cx="2290762" cy="2862322"/>
          </a:xfrm>
          <a:prstGeom prst="rect">
            <a:avLst/>
          </a:prstGeom>
          <a:noFill/>
        </p:spPr>
        <p:txBody>
          <a:bodyPr wrap="square" rtlCol="0">
            <a:spAutoFit/>
          </a:bodyPr>
          <a:lstStyle/>
          <a:p>
            <a:r>
              <a:rPr lang="en-CA" dirty="0"/>
              <a:t>1 of 4 of the hard shell protectors does not cover the GT (#2), 1 is on the edge of the shell (#1)</a:t>
            </a:r>
          </a:p>
          <a:p>
            <a:endParaRPr lang="en-CA" dirty="0"/>
          </a:p>
          <a:p>
            <a:endParaRPr lang="en-CA" dirty="0"/>
          </a:p>
          <a:p>
            <a:r>
              <a:rPr lang="en-CA" dirty="0"/>
              <a:t>2 of the 5 soft shell protectors do not cover the GT (#5, #6)</a:t>
            </a:r>
          </a:p>
        </p:txBody>
      </p:sp>
      <p:sp>
        <p:nvSpPr>
          <p:cNvPr id="8" name="TextBox 7">
            <a:extLst>
              <a:ext uri="{FF2B5EF4-FFF2-40B4-BE49-F238E27FC236}">
                <a16:creationId xmlns:a16="http://schemas.microsoft.com/office/drawing/2014/main" id="{8289E127-9E79-878B-04C0-A484B2EFBE24}"/>
              </a:ext>
            </a:extLst>
          </p:cNvPr>
          <p:cNvSpPr txBox="1"/>
          <p:nvPr/>
        </p:nvSpPr>
        <p:spPr>
          <a:xfrm>
            <a:off x="5893266" y="5952266"/>
            <a:ext cx="3028950" cy="276999"/>
          </a:xfrm>
          <a:prstGeom prst="rect">
            <a:avLst/>
          </a:prstGeom>
          <a:noFill/>
        </p:spPr>
        <p:txBody>
          <a:bodyPr wrap="square">
            <a:spAutoFit/>
          </a:bodyPr>
          <a:lstStyle/>
          <a:p>
            <a:r>
              <a:rPr lang="en-CA" sz="1200" dirty="0" err="1">
                <a:latin typeface="Calibri" panose="020F0502020204030204" pitchFamily="34" charset="0"/>
              </a:rPr>
              <a:t>Minns</a:t>
            </a:r>
            <a:r>
              <a:rPr lang="en-CA" sz="1200" dirty="0">
                <a:latin typeface="Calibri" panose="020F0502020204030204" pitchFamily="34" charset="0"/>
              </a:rPr>
              <a:t> et al. </a:t>
            </a:r>
            <a:r>
              <a:rPr lang="en-CA" sz="1200" i="1" dirty="0">
                <a:latin typeface="Calibri" panose="020F0502020204030204" pitchFamily="34" charset="0"/>
              </a:rPr>
              <a:t>Age Aging</a:t>
            </a:r>
            <a:r>
              <a:rPr lang="en-CA" sz="1200" dirty="0">
                <a:latin typeface="Calibri" panose="020F0502020204030204" pitchFamily="34" charset="0"/>
              </a:rPr>
              <a:t>, 2007;36(2):140-144</a:t>
            </a:r>
          </a:p>
        </p:txBody>
      </p:sp>
      <p:sp>
        <p:nvSpPr>
          <p:cNvPr id="9" name="Speech Bubble: Oval 8">
            <a:extLst>
              <a:ext uri="{FF2B5EF4-FFF2-40B4-BE49-F238E27FC236}">
                <a16:creationId xmlns:a16="http://schemas.microsoft.com/office/drawing/2014/main" id="{380894CE-7846-9C5B-2D40-C8CBF294DAF0}"/>
              </a:ext>
            </a:extLst>
          </p:cNvPr>
          <p:cNvSpPr/>
          <p:nvPr/>
        </p:nvSpPr>
        <p:spPr>
          <a:xfrm>
            <a:off x="6656783" y="960439"/>
            <a:ext cx="1950243" cy="1460500"/>
          </a:xfrm>
          <a:prstGeom prst="wedgeEllipseCallout">
            <a:avLst>
              <a:gd name="adj1" fmla="val -120757"/>
              <a:gd name="adj2" fmla="val 121769"/>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Hole represents the location of the GT</a:t>
            </a:r>
          </a:p>
        </p:txBody>
      </p:sp>
    </p:spTree>
    <p:extLst>
      <p:ext uri="{BB962C8B-B14F-4D97-AF65-F5344CB8AC3E}">
        <p14:creationId xmlns:p14="http://schemas.microsoft.com/office/powerpoint/2010/main" val="4199430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2FB0-A961-3AB6-6597-D79FA52A5FB5}"/>
              </a:ext>
            </a:extLst>
          </p:cNvPr>
          <p:cNvSpPr>
            <a:spLocks noGrp="1"/>
          </p:cNvSpPr>
          <p:nvPr>
            <p:ph type="title"/>
          </p:nvPr>
        </p:nvSpPr>
        <p:spPr>
          <a:xfrm>
            <a:off x="276225" y="18255"/>
            <a:ext cx="8239125" cy="1325563"/>
          </a:xfrm>
        </p:spPr>
        <p:txBody>
          <a:bodyPr/>
          <a:lstStyle/>
          <a:p>
            <a:r>
              <a:rPr lang="en-CA" b="1" dirty="0"/>
              <a:t>Hip protectors &amp; flooring properties</a:t>
            </a:r>
          </a:p>
        </p:txBody>
      </p:sp>
      <p:sp>
        <p:nvSpPr>
          <p:cNvPr id="4" name="Content Placeholder 3">
            <a:extLst>
              <a:ext uri="{FF2B5EF4-FFF2-40B4-BE49-F238E27FC236}">
                <a16:creationId xmlns:a16="http://schemas.microsoft.com/office/drawing/2014/main" id="{B3AED70C-EB2E-EA7C-E432-30EE010C17C5}"/>
              </a:ext>
            </a:extLst>
          </p:cNvPr>
          <p:cNvSpPr txBox="1">
            <a:spLocks noGrp="1"/>
          </p:cNvSpPr>
          <p:nvPr>
            <p:ph idx="1"/>
          </p:nvPr>
        </p:nvSpPr>
        <p:spPr>
          <a:xfrm>
            <a:off x="452438" y="1343817"/>
            <a:ext cx="7886700" cy="5083956"/>
          </a:xfrm>
          <a:prstGeom prst="rect">
            <a:avLst/>
          </a:prstGeom>
          <a:noFill/>
        </p:spPr>
        <p:txBody>
          <a:bodyPr wrap="square" rtlCol="0">
            <a:spAutoFit/>
          </a:bodyPr>
          <a:lstStyle/>
          <a:p>
            <a:r>
              <a:rPr lang="en-CA" dirty="0"/>
              <a:t>Flooring RCT</a:t>
            </a:r>
            <a:r>
              <a:rPr lang="en-CA" baseline="30000" dirty="0"/>
              <a:t>1</a:t>
            </a:r>
            <a:r>
              <a:rPr lang="en-CA" dirty="0"/>
              <a:t> in LTC found:</a:t>
            </a:r>
          </a:p>
          <a:p>
            <a:pPr lvl="1"/>
            <a:r>
              <a:rPr lang="en-CA" sz="2800" dirty="0"/>
              <a:t>Compliant flooring doesn’t increase risk/ rate of falls but it also does not reduce risk/rate of fall-related injuries.</a:t>
            </a:r>
          </a:p>
          <a:p>
            <a:pPr lvl="1"/>
            <a:r>
              <a:rPr lang="en-CA" sz="2800" dirty="0"/>
              <a:t>Not likely to cause harm, but no clear benefits.</a:t>
            </a:r>
          </a:p>
          <a:p>
            <a:pPr lvl="1"/>
            <a:r>
              <a:rPr lang="en-US" sz="2800" dirty="0"/>
              <a:t>More research needed on design of safer living environments</a:t>
            </a:r>
            <a:endParaRPr lang="en-CA" sz="2800" dirty="0"/>
          </a:p>
          <a:p>
            <a:r>
              <a:rPr lang="en-CA" dirty="0"/>
              <a:t>Japanese study</a:t>
            </a:r>
            <a:r>
              <a:rPr lang="en-CA" baseline="30000" dirty="0"/>
              <a:t>2</a:t>
            </a:r>
            <a:r>
              <a:rPr lang="en-CA" dirty="0"/>
              <a:t> studied hip protectors against various flooring materials (concrete, wood, tatami)</a:t>
            </a:r>
          </a:p>
          <a:p>
            <a:pPr lvl="1"/>
            <a:r>
              <a:rPr lang="en-CA" sz="2800" dirty="0"/>
              <a:t>Tatami (foam-based flooring) offered best force-attenuation effect </a:t>
            </a:r>
            <a:endParaRPr lang="en-CA" sz="2000" dirty="0"/>
          </a:p>
          <a:p>
            <a:pPr lvl="1"/>
            <a:endParaRPr lang="en-US" sz="2000" dirty="0"/>
          </a:p>
        </p:txBody>
      </p:sp>
      <p:sp>
        <p:nvSpPr>
          <p:cNvPr id="5" name="TextBox 4">
            <a:extLst>
              <a:ext uri="{FF2B5EF4-FFF2-40B4-BE49-F238E27FC236}">
                <a16:creationId xmlns:a16="http://schemas.microsoft.com/office/drawing/2014/main" id="{C4CC25C1-3366-A5AF-5E2A-94916B52C8C0}"/>
              </a:ext>
            </a:extLst>
          </p:cNvPr>
          <p:cNvSpPr txBox="1"/>
          <p:nvPr/>
        </p:nvSpPr>
        <p:spPr>
          <a:xfrm>
            <a:off x="6192934" y="5814196"/>
            <a:ext cx="2718698" cy="400110"/>
          </a:xfrm>
          <a:prstGeom prst="rect">
            <a:avLst/>
          </a:prstGeom>
          <a:noFill/>
        </p:spPr>
        <p:txBody>
          <a:bodyPr wrap="square" rtlCol="0">
            <a:spAutoFit/>
          </a:bodyPr>
          <a:lstStyle/>
          <a:p>
            <a:r>
              <a:rPr lang="en-US" sz="1000" baseline="30000" dirty="0"/>
              <a:t>1</a:t>
            </a:r>
            <a:r>
              <a:rPr lang="en-US" sz="1000" dirty="0"/>
              <a:t>McKey et al., </a:t>
            </a:r>
            <a:r>
              <a:rPr lang="en-US" sz="1000" dirty="0" err="1"/>
              <a:t>PLoS</a:t>
            </a:r>
            <a:r>
              <a:rPr lang="en-US" sz="1000" dirty="0"/>
              <a:t> Med 2019:16:e1002843.</a:t>
            </a:r>
          </a:p>
          <a:p>
            <a:r>
              <a:rPr lang="en-US" sz="1000" baseline="30000" dirty="0"/>
              <a:t>2</a:t>
            </a:r>
            <a:r>
              <a:rPr lang="en-US" sz="1000" dirty="0"/>
              <a:t>Li et al. J </a:t>
            </a:r>
            <a:r>
              <a:rPr lang="en-US" sz="1000" dirty="0" err="1"/>
              <a:t>Biomech</a:t>
            </a:r>
            <a:r>
              <a:rPr lang="en-US" sz="1000" dirty="0"/>
              <a:t> 2013;46:1140-46.</a:t>
            </a:r>
            <a:endParaRPr lang="en-CA" sz="1000" dirty="0"/>
          </a:p>
        </p:txBody>
      </p:sp>
      <p:pic>
        <p:nvPicPr>
          <p:cNvPr id="6" name="Picture 5">
            <a:extLst>
              <a:ext uri="{FF2B5EF4-FFF2-40B4-BE49-F238E27FC236}">
                <a16:creationId xmlns:a16="http://schemas.microsoft.com/office/drawing/2014/main" id="{16A8F89C-6237-B121-829D-1288C7E7C55B}"/>
              </a:ext>
            </a:extLst>
          </p:cNvPr>
          <p:cNvPicPr>
            <a:picLocks noChangeAspect="1"/>
          </p:cNvPicPr>
          <p:nvPr/>
        </p:nvPicPr>
        <p:blipFill>
          <a:blip r:embed="rId3"/>
          <a:stretch>
            <a:fillRect/>
          </a:stretch>
        </p:blipFill>
        <p:spPr>
          <a:xfrm>
            <a:off x="7284645" y="1027432"/>
            <a:ext cx="1406918" cy="791843"/>
          </a:xfrm>
          <a:prstGeom prst="rect">
            <a:avLst/>
          </a:prstGeom>
        </p:spPr>
      </p:pic>
      <p:pic>
        <p:nvPicPr>
          <p:cNvPr id="7" name="Picture 6">
            <a:extLst>
              <a:ext uri="{FF2B5EF4-FFF2-40B4-BE49-F238E27FC236}">
                <a16:creationId xmlns:a16="http://schemas.microsoft.com/office/drawing/2014/main" id="{84A9E402-2DD0-8251-0697-14B7C8C4FE41}"/>
              </a:ext>
            </a:extLst>
          </p:cNvPr>
          <p:cNvPicPr>
            <a:picLocks noChangeAspect="1"/>
          </p:cNvPicPr>
          <p:nvPr/>
        </p:nvPicPr>
        <p:blipFill>
          <a:blip r:embed="rId4"/>
          <a:stretch>
            <a:fillRect/>
          </a:stretch>
        </p:blipFill>
        <p:spPr>
          <a:xfrm>
            <a:off x="221784" y="6229265"/>
            <a:ext cx="8689848" cy="783336"/>
          </a:xfrm>
          <a:prstGeom prst="rect">
            <a:avLst/>
          </a:prstGeom>
        </p:spPr>
      </p:pic>
    </p:spTree>
    <p:extLst>
      <p:ext uri="{BB962C8B-B14F-4D97-AF65-F5344CB8AC3E}">
        <p14:creationId xmlns:p14="http://schemas.microsoft.com/office/powerpoint/2010/main" val="3383049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314325" y="271507"/>
            <a:ext cx="7886700" cy="1325563"/>
          </a:xfrm>
        </p:spPr>
        <p:txBody>
          <a:bodyPr/>
          <a:lstStyle/>
          <a:p>
            <a:r>
              <a:rPr lang="en-CA" b="1" dirty="0"/>
              <a:t>How effective are hip protectors in preventing fractures?</a:t>
            </a:r>
          </a:p>
        </p:txBody>
      </p:sp>
      <p:sp>
        <p:nvSpPr>
          <p:cNvPr id="3" name="Content Placeholder 2">
            <a:extLst>
              <a:ext uri="{FF2B5EF4-FFF2-40B4-BE49-F238E27FC236}">
                <a16:creationId xmlns:a16="http://schemas.microsoft.com/office/drawing/2014/main" id="{840E3234-1D74-13D5-ED59-7022292C96AC}"/>
              </a:ext>
            </a:extLst>
          </p:cNvPr>
          <p:cNvSpPr>
            <a:spLocks noGrp="1"/>
          </p:cNvSpPr>
          <p:nvPr>
            <p:ph idx="1"/>
          </p:nvPr>
        </p:nvSpPr>
        <p:spPr>
          <a:xfrm>
            <a:off x="425217" y="2158908"/>
            <a:ext cx="8282982" cy="4351338"/>
          </a:xfrm>
        </p:spPr>
        <p:txBody>
          <a:bodyPr>
            <a:normAutofit/>
          </a:bodyPr>
          <a:lstStyle/>
          <a:p>
            <a:r>
              <a:rPr lang="en-CA" dirty="0"/>
              <a:t>Cochrane review 2014</a:t>
            </a:r>
          </a:p>
          <a:p>
            <a:r>
              <a:rPr lang="en-CA" b="1" dirty="0"/>
              <a:t>Residential care settings</a:t>
            </a:r>
            <a:r>
              <a:rPr lang="en-CA" dirty="0"/>
              <a:t>: 14 studies (N = 11,808)</a:t>
            </a:r>
          </a:p>
          <a:p>
            <a:pPr lvl="1"/>
            <a:r>
              <a:rPr lang="en-CA" dirty="0"/>
              <a:t>Moderate quality evidence</a:t>
            </a:r>
          </a:p>
          <a:p>
            <a:pPr lvl="1"/>
            <a:r>
              <a:rPr lang="en-CA" dirty="0"/>
              <a:t>Small reduction in hip fracture risk (RR = 0.82)</a:t>
            </a:r>
          </a:p>
          <a:p>
            <a:pPr lvl="1"/>
            <a:r>
              <a:rPr lang="en-CA" dirty="0"/>
              <a:t>11 fewer people per 1000 will fracture with hip protectors</a:t>
            </a:r>
          </a:p>
          <a:p>
            <a:pPr lvl="1"/>
            <a:r>
              <a:rPr lang="en-CA" dirty="0"/>
              <a:t>Small increase in pelvic fractures (RR = 1.27)</a:t>
            </a:r>
          </a:p>
          <a:p>
            <a:pPr lvl="1"/>
            <a:r>
              <a:rPr lang="en-CA" dirty="0"/>
              <a:t>1 more person per 1000 will have pelvic fracture with hip protectors</a:t>
            </a:r>
          </a:p>
          <a:p>
            <a:pPr marL="457200" lvl="1" indent="0">
              <a:buNone/>
            </a:pPr>
            <a:endParaRPr lang="en-CA" dirty="0"/>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11C4FC7C-C4F2-1485-A702-4319271AD9C3}"/>
              </a:ext>
            </a:extLst>
          </p:cNvPr>
          <p:cNvSpPr txBox="1"/>
          <p:nvPr/>
        </p:nvSpPr>
        <p:spPr>
          <a:xfrm>
            <a:off x="4566708" y="5724308"/>
            <a:ext cx="4350216" cy="276999"/>
          </a:xfrm>
          <a:prstGeom prst="rect">
            <a:avLst/>
          </a:prstGeom>
          <a:noFill/>
        </p:spPr>
        <p:txBody>
          <a:bodyPr wrap="square">
            <a:spAutoFit/>
          </a:bodyPr>
          <a:lstStyle/>
          <a:p>
            <a:r>
              <a:rPr lang="en-CA" sz="1200" dirty="0" err="1">
                <a:latin typeface="Calibri" panose="020F0502020204030204" pitchFamily="34" charset="0"/>
              </a:rPr>
              <a:t>Santesso</a:t>
            </a:r>
            <a:r>
              <a:rPr lang="en-CA" sz="1200" dirty="0">
                <a:latin typeface="Calibri" panose="020F0502020204030204" pitchFamily="34" charset="0"/>
              </a:rPr>
              <a:t> et al. </a:t>
            </a:r>
            <a:r>
              <a:rPr lang="en-CA" sz="1200" i="1" dirty="0">
                <a:latin typeface="Calibri" panose="020F0502020204030204" pitchFamily="34" charset="0"/>
              </a:rPr>
              <a:t>Cochrane Database of Sys Rev.</a:t>
            </a:r>
            <a:r>
              <a:rPr lang="en-CA" sz="1200" dirty="0">
                <a:latin typeface="Calibri" panose="020F0502020204030204" pitchFamily="34" charset="0"/>
              </a:rPr>
              <a:t> 2014;3: CD001255.</a:t>
            </a:r>
          </a:p>
        </p:txBody>
      </p:sp>
      <p:pic>
        <p:nvPicPr>
          <p:cNvPr id="6" name="Picture 2" descr="See the source image">
            <a:extLst>
              <a:ext uri="{FF2B5EF4-FFF2-40B4-BE49-F238E27FC236}">
                <a16:creationId xmlns:a16="http://schemas.microsoft.com/office/drawing/2014/main" id="{A96B78F0-D8F7-940D-D395-39F20A7C0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088" y="847994"/>
            <a:ext cx="1271587" cy="131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339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A3BB93-1DEF-4BEB-9BF0-356B11D6CF0C}"/>
              </a:ext>
            </a:extLst>
          </p:cNvPr>
          <p:cNvSpPr txBox="1"/>
          <p:nvPr/>
        </p:nvSpPr>
        <p:spPr>
          <a:xfrm>
            <a:off x="249381" y="345577"/>
            <a:ext cx="8229601" cy="507831"/>
          </a:xfrm>
          <a:prstGeom prst="rect">
            <a:avLst/>
          </a:prstGeom>
          <a:noFill/>
        </p:spPr>
        <p:txBody>
          <a:bodyPr wrap="square">
            <a:spAutoFit/>
          </a:bodyPr>
          <a:lstStyle/>
          <a:p>
            <a:pPr defTabSz="685800"/>
            <a:r>
              <a:rPr lang="en-US" sz="2700" dirty="0">
                <a:solidFill>
                  <a:prstClr val="black"/>
                </a:solidFill>
                <a:latin typeface="Calibri" panose="020F0502020204030204"/>
              </a:rPr>
              <a:t>OSTEOPOROSIS and RELATED FRACTURES in Canada</a:t>
            </a:r>
            <a:endParaRPr lang="en-CA" sz="2700" dirty="0">
              <a:solidFill>
                <a:prstClr val="black"/>
              </a:solidFill>
              <a:latin typeface="Calibri" panose="020F0502020204030204"/>
            </a:endParaRPr>
          </a:p>
        </p:txBody>
      </p:sp>
      <p:cxnSp>
        <p:nvCxnSpPr>
          <p:cNvPr id="5" name="Straight Connector 4">
            <a:extLst>
              <a:ext uri="{FF2B5EF4-FFF2-40B4-BE49-F238E27FC236}">
                <a16:creationId xmlns:a16="http://schemas.microsoft.com/office/drawing/2014/main" id="{25486F21-C473-42E9-8DA9-B66CC962E0FC}"/>
              </a:ext>
            </a:extLst>
          </p:cNvPr>
          <p:cNvCxnSpPr/>
          <p:nvPr/>
        </p:nvCxnSpPr>
        <p:spPr>
          <a:xfrm>
            <a:off x="249381" y="853408"/>
            <a:ext cx="8773887" cy="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E06E2409-6D4A-4DF7-9F74-2789D2944B3D}"/>
              </a:ext>
            </a:extLst>
          </p:cNvPr>
          <p:cNvCxnSpPr>
            <a:cxnSpLocks/>
          </p:cNvCxnSpPr>
          <p:nvPr/>
        </p:nvCxnSpPr>
        <p:spPr>
          <a:xfrm>
            <a:off x="7621235" y="357118"/>
            <a:ext cx="0" cy="484748"/>
          </a:xfrm>
          <a:prstGeom prst="line">
            <a:avLst/>
          </a:prstGeom>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8B425AC1-243A-47B7-BE77-624818DF2605}"/>
              </a:ext>
            </a:extLst>
          </p:cNvPr>
          <p:cNvSpPr txBox="1"/>
          <p:nvPr/>
        </p:nvSpPr>
        <p:spPr>
          <a:xfrm>
            <a:off x="7709390" y="327934"/>
            <a:ext cx="985159" cy="507831"/>
          </a:xfrm>
          <a:prstGeom prst="rect">
            <a:avLst/>
          </a:prstGeom>
          <a:noFill/>
        </p:spPr>
        <p:txBody>
          <a:bodyPr wrap="square">
            <a:spAutoFit/>
          </a:bodyPr>
          <a:lstStyle/>
          <a:p>
            <a:pPr defTabSz="685800"/>
            <a:r>
              <a:rPr lang="en-US" sz="2700" dirty="0">
                <a:solidFill>
                  <a:srgbClr val="ED7D31">
                    <a:lumMod val="75000"/>
                  </a:srgbClr>
                </a:solidFill>
                <a:latin typeface="Calibri" panose="020F0502020204030204"/>
              </a:rPr>
              <a:t>2021</a:t>
            </a:r>
            <a:endParaRPr lang="en-CA" sz="2700" dirty="0">
              <a:solidFill>
                <a:srgbClr val="ED7D31">
                  <a:lumMod val="75000"/>
                </a:srgbClr>
              </a:solidFill>
              <a:latin typeface="Calibri" panose="020F0502020204030204"/>
            </a:endParaRPr>
          </a:p>
        </p:txBody>
      </p:sp>
      <p:sp>
        <p:nvSpPr>
          <p:cNvPr id="11" name="TextBox 10">
            <a:extLst>
              <a:ext uri="{FF2B5EF4-FFF2-40B4-BE49-F238E27FC236}">
                <a16:creationId xmlns:a16="http://schemas.microsoft.com/office/drawing/2014/main" id="{EC3B534F-D1E1-4FEC-9943-7F59C51EC99D}"/>
              </a:ext>
            </a:extLst>
          </p:cNvPr>
          <p:cNvSpPr txBox="1"/>
          <p:nvPr/>
        </p:nvSpPr>
        <p:spPr>
          <a:xfrm>
            <a:off x="370113" y="913203"/>
            <a:ext cx="8773887" cy="646331"/>
          </a:xfrm>
          <a:prstGeom prst="rect">
            <a:avLst/>
          </a:prstGeom>
          <a:noFill/>
        </p:spPr>
        <p:txBody>
          <a:bodyPr wrap="square">
            <a:spAutoFit/>
          </a:bodyPr>
          <a:lstStyle/>
          <a:p>
            <a:pPr defTabSz="685800"/>
            <a:r>
              <a:rPr lang="en-US" sz="1200" dirty="0">
                <a:solidFill>
                  <a:prstClr val="black"/>
                </a:solidFill>
                <a:latin typeface="Calibri" panose="020F0502020204030204"/>
              </a:rPr>
              <a:t>Osteoporosis occurs when bone tissue loss is faster than normal, causing it to become weak and fracture easily. Often people are not aware that they have osteoporosis until a fracture occurs. Common fragility fracture sites include forearm, hip, spine, upper arm and pelvis.</a:t>
            </a:r>
            <a:endParaRPr lang="en-CA" sz="1200" dirty="0">
              <a:solidFill>
                <a:prstClr val="black"/>
              </a:solidFill>
              <a:latin typeface="Calibri" panose="020F0502020204030204"/>
            </a:endParaRPr>
          </a:p>
        </p:txBody>
      </p:sp>
      <p:pic>
        <p:nvPicPr>
          <p:cNvPr id="13" name="Picture 12">
            <a:extLst>
              <a:ext uri="{FF2B5EF4-FFF2-40B4-BE49-F238E27FC236}">
                <a16:creationId xmlns:a16="http://schemas.microsoft.com/office/drawing/2014/main" id="{CD198E6D-EA5F-44CD-A27B-17C8731860F5}"/>
              </a:ext>
            </a:extLst>
          </p:cNvPr>
          <p:cNvPicPr>
            <a:picLocks noChangeAspect="1"/>
          </p:cNvPicPr>
          <p:nvPr/>
        </p:nvPicPr>
        <p:blipFill rotWithShape="1">
          <a:blip r:embed="rId3"/>
          <a:srcRect t="5891"/>
          <a:stretch/>
        </p:blipFill>
        <p:spPr>
          <a:xfrm>
            <a:off x="3135927" y="1559534"/>
            <a:ext cx="3000794" cy="2089409"/>
          </a:xfrm>
          <a:prstGeom prst="rect">
            <a:avLst/>
          </a:prstGeom>
        </p:spPr>
      </p:pic>
      <p:pic>
        <p:nvPicPr>
          <p:cNvPr id="15" name="Picture 14">
            <a:extLst>
              <a:ext uri="{FF2B5EF4-FFF2-40B4-BE49-F238E27FC236}">
                <a16:creationId xmlns:a16="http://schemas.microsoft.com/office/drawing/2014/main" id="{802F4A0E-A152-468C-93F9-F71B4B8CA343}"/>
              </a:ext>
            </a:extLst>
          </p:cNvPr>
          <p:cNvPicPr>
            <a:picLocks noChangeAspect="1"/>
          </p:cNvPicPr>
          <p:nvPr/>
        </p:nvPicPr>
        <p:blipFill>
          <a:blip r:embed="rId4"/>
          <a:stretch>
            <a:fillRect/>
          </a:stretch>
        </p:blipFill>
        <p:spPr>
          <a:xfrm>
            <a:off x="199083" y="1565880"/>
            <a:ext cx="2897358" cy="3478379"/>
          </a:xfrm>
          <a:prstGeom prst="rect">
            <a:avLst/>
          </a:prstGeom>
        </p:spPr>
      </p:pic>
      <p:pic>
        <p:nvPicPr>
          <p:cNvPr id="17" name="Picture 16">
            <a:extLst>
              <a:ext uri="{FF2B5EF4-FFF2-40B4-BE49-F238E27FC236}">
                <a16:creationId xmlns:a16="http://schemas.microsoft.com/office/drawing/2014/main" id="{438D7965-742A-4EF0-B8A6-03E15B7A6CC8}"/>
              </a:ext>
            </a:extLst>
          </p:cNvPr>
          <p:cNvPicPr>
            <a:picLocks noChangeAspect="1"/>
          </p:cNvPicPr>
          <p:nvPr/>
        </p:nvPicPr>
        <p:blipFill rotWithShape="1">
          <a:blip r:embed="rId5"/>
          <a:srcRect b="54814"/>
          <a:stretch/>
        </p:blipFill>
        <p:spPr>
          <a:xfrm>
            <a:off x="3153789" y="3700330"/>
            <a:ext cx="2965070" cy="1620683"/>
          </a:xfrm>
          <a:prstGeom prst="rect">
            <a:avLst/>
          </a:prstGeom>
        </p:spPr>
      </p:pic>
      <p:pic>
        <p:nvPicPr>
          <p:cNvPr id="19" name="Picture 18">
            <a:extLst>
              <a:ext uri="{FF2B5EF4-FFF2-40B4-BE49-F238E27FC236}">
                <a16:creationId xmlns:a16="http://schemas.microsoft.com/office/drawing/2014/main" id="{E94CFD7D-219F-4271-9F2B-403118A3D44B}"/>
              </a:ext>
            </a:extLst>
          </p:cNvPr>
          <p:cNvPicPr>
            <a:picLocks noChangeAspect="1"/>
          </p:cNvPicPr>
          <p:nvPr/>
        </p:nvPicPr>
        <p:blipFill rotWithShape="1">
          <a:blip r:embed="rId6"/>
          <a:srcRect b="4061"/>
          <a:stretch/>
        </p:blipFill>
        <p:spPr>
          <a:xfrm>
            <a:off x="6210147" y="1559534"/>
            <a:ext cx="2822175" cy="2220895"/>
          </a:xfrm>
          <a:prstGeom prst="rect">
            <a:avLst/>
          </a:prstGeom>
        </p:spPr>
      </p:pic>
      <p:pic>
        <p:nvPicPr>
          <p:cNvPr id="24" name="Picture 23">
            <a:extLst>
              <a:ext uri="{FF2B5EF4-FFF2-40B4-BE49-F238E27FC236}">
                <a16:creationId xmlns:a16="http://schemas.microsoft.com/office/drawing/2014/main" id="{9E595E9C-5625-4651-A88E-A6257480A6B1}"/>
              </a:ext>
            </a:extLst>
          </p:cNvPr>
          <p:cNvPicPr>
            <a:picLocks noChangeAspect="1"/>
          </p:cNvPicPr>
          <p:nvPr/>
        </p:nvPicPr>
        <p:blipFill rotWithShape="1">
          <a:blip r:embed="rId5"/>
          <a:srcRect t="51028" b="3785"/>
          <a:stretch/>
        </p:blipFill>
        <p:spPr>
          <a:xfrm>
            <a:off x="6210147" y="3844176"/>
            <a:ext cx="2853392" cy="1620683"/>
          </a:xfrm>
          <a:prstGeom prst="rect">
            <a:avLst/>
          </a:prstGeom>
        </p:spPr>
      </p:pic>
      <p:pic>
        <p:nvPicPr>
          <p:cNvPr id="26" name="Picture 25">
            <a:extLst>
              <a:ext uri="{FF2B5EF4-FFF2-40B4-BE49-F238E27FC236}">
                <a16:creationId xmlns:a16="http://schemas.microsoft.com/office/drawing/2014/main" id="{3F9FED6F-7479-41E9-80D8-5DB5FA320FF7}"/>
              </a:ext>
            </a:extLst>
          </p:cNvPr>
          <p:cNvPicPr>
            <a:picLocks noChangeAspect="1"/>
          </p:cNvPicPr>
          <p:nvPr/>
        </p:nvPicPr>
        <p:blipFill>
          <a:blip r:embed="rId7"/>
          <a:stretch>
            <a:fillRect/>
          </a:stretch>
        </p:blipFill>
        <p:spPr>
          <a:xfrm>
            <a:off x="227260" y="5167191"/>
            <a:ext cx="2580597" cy="439421"/>
          </a:xfrm>
          <a:prstGeom prst="rect">
            <a:avLst/>
          </a:prstGeom>
        </p:spPr>
      </p:pic>
      <p:sp>
        <p:nvSpPr>
          <p:cNvPr id="14" name="TextBox 13">
            <a:extLst>
              <a:ext uri="{FF2B5EF4-FFF2-40B4-BE49-F238E27FC236}">
                <a16:creationId xmlns:a16="http://schemas.microsoft.com/office/drawing/2014/main" id="{AD2C3EAD-DED0-4297-8FF8-8EC2706B913D}"/>
              </a:ext>
            </a:extLst>
          </p:cNvPr>
          <p:cNvSpPr txBox="1"/>
          <p:nvPr/>
        </p:nvSpPr>
        <p:spPr>
          <a:xfrm>
            <a:off x="199083" y="5606612"/>
            <a:ext cx="7852528" cy="276999"/>
          </a:xfrm>
          <a:prstGeom prst="rect">
            <a:avLst/>
          </a:prstGeom>
          <a:noFill/>
        </p:spPr>
        <p:txBody>
          <a:bodyPr wrap="square" rtlCol="0">
            <a:spAutoFit/>
          </a:bodyPr>
          <a:lstStyle/>
          <a:p>
            <a:r>
              <a:rPr lang="en-CA" sz="1200" dirty="0">
                <a:effectLst/>
                <a:latin typeface="Calibri" panose="020F0502020204030204" pitchFamily="34" charset="0"/>
                <a:ea typeface="Calibri" panose="020F0502020204030204" pitchFamily="34" charset="0"/>
                <a:cs typeface="Times New Roman" panose="02020603050405020304" pitchFamily="18" charset="0"/>
              </a:rPr>
              <a:t>PHAC 2020. Osteoporosis And Related Fractures in Canada Report from the Canadian Chronic Disease Surveillance System</a:t>
            </a:r>
          </a:p>
        </p:txBody>
      </p:sp>
      <p:sp>
        <p:nvSpPr>
          <p:cNvPr id="2" name="Oval 1">
            <a:extLst>
              <a:ext uri="{FF2B5EF4-FFF2-40B4-BE49-F238E27FC236}">
                <a16:creationId xmlns:a16="http://schemas.microsoft.com/office/drawing/2014/main" id="{2CEB4DFE-47AF-4EA2-842B-71AE6BAA1217}"/>
              </a:ext>
            </a:extLst>
          </p:cNvPr>
          <p:cNvSpPr/>
          <p:nvPr/>
        </p:nvSpPr>
        <p:spPr>
          <a:xfrm>
            <a:off x="23342" y="2825627"/>
            <a:ext cx="2988434" cy="6463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a:extLst>
              <a:ext uri="{FF2B5EF4-FFF2-40B4-BE49-F238E27FC236}">
                <a16:creationId xmlns:a16="http://schemas.microsoft.com/office/drawing/2014/main" id="{6D013D18-584D-4377-BC96-89B701C7E577}"/>
              </a:ext>
            </a:extLst>
          </p:cNvPr>
          <p:cNvSpPr/>
          <p:nvPr/>
        </p:nvSpPr>
        <p:spPr>
          <a:xfrm>
            <a:off x="6115050" y="4852681"/>
            <a:ext cx="1882194" cy="7992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Footer Placeholder 5">
            <a:extLst>
              <a:ext uri="{FF2B5EF4-FFF2-40B4-BE49-F238E27FC236}">
                <a16:creationId xmlns:a16="http://schemas.microsoft.com/office/drawing/2014/main" id="{CDAF95AD-55C5-4B2D-A12B-01E0F55F2951}"/>
              </a:ext>
            </a:extLst>
          </p:cNvPr>
          <p:cNvSpPr>
            <a:spLocks noGrp="1"/>
          </p:cNvSpPr>
          <p:nvPr>
            <p:ph type="ftr" sz="quarter" idx="11"/>
          </p:nvPr>
        </p:nvSpPr>
        <p:spPr/>
        <p:txBody>
          <a:bodyPr/>
          <a:lstStyle/>
          <a:p>
            <a:r>
              <a:rPr lang="en-CA"/>
              <a:t>2</a:t>
            </a:r>
          </a:p>
        </p:txBody>
      </p:sp>
      <p:pic>
        <p:nvPicPr>
          <p:cNvPr id="20" name="Picture 19">
            <a:extLst>
              <a:ext uri="{FF2B5EF4-FFF2-40B4-BE49-F238E27FC236}">
                <a16:creationId xmlns:a16="http://schemas.microsoft.com/office/drawing/2014/main" id="{4FC05899-58B6-A6AE-04C1-A2B12E302230}"/>
              </a:ext>
            </a:extLst>
          </p:cNvPr>
          <p:cNvPicPr>
            <a:picLocks noChangeAspect="1"/>
          </p:cNvPicPr>
          <p:nvPr/>
        </p:nvPicPr>
        <p:blipFill>
          <a:blip r:embed="rId8"/>
          <a:stretch>
            <a:fillRect/>
          </a:stretch>
        </p:blipFill>
        <p:spPr>
          <a:xfrm>
            <a:off x="221784" y="6229265"/>
            <a:ext cx="8689848" cy="783336"/>
          </a:xfrm>
          <a:prstGeom prst="rect">
            <a:avLst/>
          </a:prstGeom>
        </p:spPr>
      </p:pic>
    </p:spTree>
    <p:extLst>
      <p:ext uri="{BB962C8B-B14F-4D97-AF65-F5344CB8AC3E}">
        <p14:creationId xmlns:p14="http://schemas.microsoft.com/office/powerpoint/2010/main" val="3391731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314325" y="271507"/>
            <a:ext cx="7886700" cy="1325563"/>
          </a:xfrm>
        </p:spPr>
        <p:txBody>
          <a:bodyPr/>
          <a:lstStyle/>
          <a:p>
            <a:r>
              <a:rPr lang="en-CA" b="1" dirty="0"/>
              <a:t>How effective are hip protectors in preventing fractures in LTC?</a:t>
            </a:r>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11C4FC7C-C4F2-1485-A702-4319271AD9C3}"/>
              </a:ext>
            </a:extLst>
          </p:cNvPr>
          <p:cNvSpPr txBox="1"/>
          <p:nvPr/>
        </p:nvSpPr>
        <p:spPr>
          <a:xfrm>
            <a:off x="5805450" y="5871506"/>
            <a:ext cx="2991380" cy="276999"/>
          </a:xfrm>
          <a:prstGeom prst="rect">
            <a:avLst/>
          </a:prstGeom>
          <a:noFill/>
        </p:spPr>
        <p:txBody>
          <a:bodyPr wrap="square">
            <a:spAutoFit/>
          </a:bodyPr>
          <a:lstStyle/>
          <a:p>
            <a:r>
              <a:rPr lang="en-CA" sz="1200" dirty="0" err="1">
                <a:latin typeface="Calibri" panose="020F0502020204030204" pitchFamily="34" charset="0"/>
              </a:rPr>
              <a:t>Korall</a:t>
            </a:r>
            <a:r>
              <a:rPr lang="en-CA" sz="1200" dirty="0">
                <a:latin typeface="Calibri" panose="020F0502020204030204" pitchFamily="34" charset="0"/>
              </a:rPr>
              <a:t> et al.  </a:t>
            </a:r>
            <a:r>
              <a:rPr lang="en-CA" sz="1200" i="1" dirty="0">
                <a:latin typeface="Calibri" panose="020F0502020204030204" pitchFamily="34" charset="0"/>
              </a:rPr>
              <a:t>JAMDA. </a:t>
            </a:r>
            <a:r>
              <a:rPr lang="en-CA" sz="1200" dirty="0">
                <a:latin typeface="Calibri" panose="020F0502020204030204" pitchFamily="34" charset="0"/>
              </a:rPr>
              <a:t>2019;20(11):1397-1403.</a:t>
            </a:r>
          </a:p>
        </p:txBody>
      </p:sp>
      <p:pic>
        <p:nvPicPr>
          <p:cNvPr id="6" name="Picture 2" descr="See the source image">
            <a:extLst>
              <a:ext uri="{FF2B5EF4-FFF2-40B4-BE49-F238E27FC236}">
                <a16:creationId xmlns:a16="http://schemas.microsoft.com/office/drawing/2014/main" id="{A96B78F0-D8F7-940D-D395-39F20A7C0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088" y="847994"/>
            <a:ext cx="1271587" cy="13109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30778A-C492-9B6E-C452-F11970EF28EB}"/>
              </a:ext>
            </a:extLst>
          </p:cNvPr>
          <p:cNvPicPr>
            <a:picLocks noChangeAspect="1"/>
          </p:cNvPicPr>
          <p:nvPr/>
        </p:nvPicPr>
        <p:blipFill>
          <a:blip r:embed="rId5"/>
          <a:stretch>
            <a:fillRect/>
          </a:stretch>
        </p:blipFill>
        <p:spPr>
          <a:xfrm>
            <a:off x="221784" y="2445209"/>
            <a:ext cx="8575046" cy="2450904"/>
          </a:xfrm>
          <a:prstGeom prst="rect">
            <a:avLst/>
          </a:prstGeom>
        </p:spPr>
      </p:pic>
      <p:sp>
        <p:nvSpPr>
          <p:cNvPr id="9" name="Rectangle 8">
            <a:extLst>
              <a:ext uri="{FF2B5EF4-FFF2-40B4-BE49-F238E27FC236}">
                <a16:creationId xmlns:a16="http://schemas.microsoft.com/office/drawing/2014/main" id="{CC2154A4-2916-BE32-27E7-2CAD3C4F69D5}"/>
              </a:ext>
            </a:extLst>
          </p:cNvPr>
          <p:cNvSpPr/>
          <p:nvPr/>
        </p:nvSpPr>
        <p:spPr>
          <a:xfrm>
            <a:off x="5638800" y="3429000"/>
            <a:ext cx="2990850" cy="161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19380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314325" y="271507"/>
            <a:ext cx="7886700" cy="1325563"/>
          </a:xfrm>
        </p:spPr>
        <p:txBody>
          <a:bodyPr/>
          <a:lstStyle/>
          <a:p>
            <a:r>
              <a:rPr lang="en-CA" b="1" dirty="0"/>
              <a:t>How effective are hip protectors in preventing fractures?</a:t>
            </a:r>
          </a:p>
        </p:txBody>
      </p:sp>
      <p:sp>
        <p:nvSpPr>
          <p:cNvPr id="3" name="Content Placeholder 2">
            <a:extLst>
              <a:ext uri="{FF2B5EF4-FFF2-40B4-BE49-F238E27FC236}">
                <a16:creationId xmlns:a16="http://schemas.microsoft.com/office/drawing/2014/main" id="{840E3234-1D74-13D5-ED59-7022292C96AC}"/>
              </a:ext>
            </a:extLst>
          </p:cNvPr>
          <p:cNvSpPr>
            <a:spLocks noGrp="1"/>
          </p:cNvSpPr>
          <p:nvPr>
            <p:ph idx="1"/>
          </p:nvPr>
        </p:nvSpPr>
        <p:spPr>
          <a:xfrm>
            <a:off x="546693" y="2016080"/>
            <a:ext cx="8282982" cy="4351338"/>
          </a:xfrm>
        </p:spPr>
        <p:txBody>
          <a:bodyPr>
            <a:normAutofit/>
          </a:bodyPr>
          <a:lstStyle/>
          <a:p>
            <a:r>
              <a:rPr lang="en-CA" dirty="0"/>
              <a:t>Cochrane review 2014</a:t>
            </a:r>
          </a:p>
          <a:p>
            <a:r>
              <a:rPr lang="en-CA" b="1" dirty="0"/>
              <a:t>Community settings: </a:t>
            </a:r>
            <a:r>
              <a:rPr lang="en-CA" dirty="0"/>
              <a:t>5 studies (N = 5,614)</a:t>
            </a:r>
          </a:p>
          <a:p>
            <a:pPr lvl="1"/>
            <a:r>
              <a:rPr lang="en-CA" dirty="0"/>
              <a:t>Moderate quality evidence</a:t>
            </a:r>
          </a:p>
          <a:p>
            <a:pPr lvl="1"/>
            <a:r>
              <a:rPr lang="en-CA" dirty="0"/>
              <a:t>Little or no effect on hip fracture risk (RR = 1.15)</a:t>
            </a:r>
          </a:p>
          <a:p>
            <a:pPr lvl="1"/>
            <a:r>
              <a:rPr lang="en-CA" dirty="0"/>
              <a:t>2 more people per 1000 will fracture with hip protectors</a:t>
            </a:r>
          </a:p>
          <a:p>
            <a:r>
              <a:rPr lang="en-CA" dirty="0"/>
              <a:t>No effect on falls (LTC or community)</a:t>
            </a:r>
          </a:p>
          <a:p>
            <a:r>
              <a:rPr lang="en-CA" dirty="0"/>
              <a:t>Adverse events (skin irritation ): 0 – 5% (LTC &amp; Community)</a:t>
            </a:r>
          </a:p>
          <a:p>
            <a:pPr marL="457200" lvl="1" indent="0">
              <a:buNone/>
            </a:pPr>
            <a:endParaRPr lang="en-CA" dirty="0"/>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11C4FC7C-C4F2-1485-A702-4319271AD9C3}"/>
              </a:ext>
            </a:extLst>
          </p:cNvPr>
          <p:cNvSpPr txBox="1"/>
          <p:nvPr/>
        </p:nvSpPr>
        <p:spPr>
          <a:xfrm>
            <a:off x="4688184" y="5633223"/>
            <a:ext cx="4350216" cy="276999"/>
          </a:xfrm>
          <a:prstGeom prst="rect">
            <a:avLst/>
          </a:prstGeom>
          <a:noFill/>
        </p:spPr>
        <p:txBody>
          <a:bodyPr wrap="square">
            <a:spAutoFit/>
          </a:bodyPr>
          <a:lstStyle/>
          <a:p>
            <a:r>
              <a:rPr lang="en-CA" sz="1200" dirty="0" err="1">
                <a:latin typeface="Calibri" panose="020F0502020204030204" pitchFamily="34" charset="0"/>
              </a:rPr>
              <a:t>Santesso</a:t>
            </a:r>
            <a:r>
              <a:rPr lang="en-CA" sz="1200" dirty="0">
                <a:latin typeface="Calibri" panose="020F0502020204030204" pitchFamily="34" charset="0"/>
              </a:rPr>
              <a:t> et al. </a:t>
            </a:r>
            <a:r>
              <a:rPr lang="en-CA" sz="1200" i="1" dirty="0">
                <a:latin typeface="Calibri" panose="020F0502020204030204" pitchFamily="34" charset="0"/>
              </a:rPr>
              <a:t>Cochrane Database of Sys Rev.</a:t>
            </a:r>
            <a:r>
              <a:rPr lang="en-CA" sz="1200" dirty="0">
                <a:latin typeface="Calibri" panose="020F0502020204030204" pitchFamily="34" charset="0"/>
              </a:rPr>
              <a:t> 2014;3: CD001255.</a:t>
            </a:r>
          </a:p>
        </p:txBody>
      </p:sp>
      <p:pic>
        <p:nvPicPr>
          <p:cNvPr id="6" name="Picture 2" descr="See the source image">
            <a:extLst>
              <a:ext uri="{FF2B5EF4-FFF2-40B4-BE49-F238E27FC236}">
                <a16:creationId xmlns:a16="http://schemas.microsoft.com/office/drawing/2014/main" id="{A96B78F0-D8F7-940D-D395-39F20A7C0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088" y="847994"/>
            <a:ext cx="1271587" cy="131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268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114300" y="18255"/>
            <a:ext cx="8282982" cy="1325563"/>
          </a:xfrm>
        </p:spPr>
        <p:txBody>
          <a:bodyPr/>
          <a:lstStyle/>
          <a:p>
            <a:r>
              <a:rPr lang="en-CA" b="1" dirty="0"/>
              <a:t>Existing research evidence is flawed</a:t>
            </a:r>
          </a:p>
        </p:txBody>
      </p:sp>
      <p:sp>
        <p:nvSpPr>
          <p:cNvPr id="3" name="Content Placeholder 2">
            <a:extLst>
              <a:ext uri="{FF2B5EF4-FFF2-40B4-BE49-F238E27FC236}">
                <a16:creationId xmlns:a16="http://schemas.microsoft.com/office/drawing/2014/main" id="{840E3234-1D74-13D5-ED59-7022292C96AC}"/>
              </a:ext>
            </a:extLst>
          </p:cNvPr>
          <p:cNvSpPr>
            <a:spLocks noGrp="1"/>
          </p:cNvSpPr>
          <p:nvPr>
            <p:ph idx="1"/>
          </p:nvPr>
        </p:nvSpPr>
        <p:spPr>
          <a:xfrm>
            <a:off x="510582" y="1253331"/>
            <a:ext cx="7886700" cy="4351338"/>
          </a:xfrm>
        </p:spPr>
        <p:txBody>
          <a:bodyPr>
            <a:normAutofit/>
          </a:bodyPr>
          <a:lstStyle/>
          <a:p>
            <a:r>
              <a:rPr lang="en-CA" dirty="0"/>
              <a:t>Conflicting/ poor results have been attributed to methodological issues</a:t>
            </a:r>
          </a:p>
          <a:p>
            <a:pPr lvl="1"/>
            <a:r>
              <a:rPr lang="en-CA" sz="2800" dirty="0"/>
              <a:t>Low adherence rates among study participants</a:t>
            </a:r>
          </a:p>
          <a:p>
            <a:pPr lvl="1"/>
            <a:r>
              <a:rPr lang="en-CA" sz="2800" dirty="0"/>
              <a:t>Samples include low and high fracture risk individuals</a:t>
            </a:r>
          </a:p>
          <a:p>
            <a:pPr lvl="1"/>
            <a:r>
              <a:rPr lang="en-CA" sz="2800" dirty="0"/>
              <a:t>Lack of standardized validation of devices</a:t>
            </a:r>
          </a:p>
          <a:p>
            <a:pPr lvl="1"/>
            <a:r>
              <a:rPr lang="en-CA" sz="2800" dirty="0"/>
              <a:t>No consistent method of measuring adherence and compliance with hip protector use.</a:t>
            </a:r>
          </a:p>
          <a:p>
            <a:pPr marL="457200" lvl="1" indent="0">
              <a:buNone/>
            </a:pPr>
            <a:endParaRPr lang="en-CA" dirty="0"/>
          </a:p>
          <a:p>
            <a:pPr marL="457200" lvl="1" indent="0" algn="r">
              <a:buNone/>
            </a:pPr>
            <a:r>
              <a:rPr lang="en-CA" dirty="0"/>
              <a:t>…. More research is needed!</a:t>
            </a:r>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CCFE0A36-BB1A-373C-5F1E-4DB5726E257F}"/>
              </a:ext>
            </a:extLst>
          </p:cNvPr>
          <p:cNvSpPr txBox="1"/>
          <p:nvPr/>
        </p:nvSpPr>
        <p:spPr>
          <a:xfrm>
            <a:off x="5744362" y="5778467"/>
            <a:ext cx="3399638" cy="276999"/>
          </a:xfrm>
          <a:prstGeom prst="rect">
            <a:avLst/>
          </a:prstGeom>
          <a:noFill/>
        </p:spPr>
        <p:txBody>
          <a:bodyPr wrap="square">
            <a:spAutoFit/>
          </a:bodyPr>
          <a:lstStyle/>
          <a:p>
            <a:r>
              <a:rPr lang="en-CA" sz="1200" dirty="0" err="1">
                <a:latin typeface="Calibri" panose="020F0502020204030204" pitchFamily="34" charset="0"/>
              </a:rPr>
              <a:t>Cianferotti</a:t>
            </a:r>
            <a:r>
              <a:rPr lang="en-CA" sz="1200" dirty="0">
                <a:latin typeface="Calibri" panose="020F0502020204030204" pitchFamily="34" charset="0"/>
              </a:rPr>
              <a:t> et al. </a:t>
            </a:r>
            <a:r>
              <a:rPr lang="en-CA" sz="1200" i="1" dirty="0" err="1">
                <a:latin typeface="Calibri" panose="020F0502020204030204" pitchFamily="34" charset="0"/>
              </a:rPr>
              <a:t>Calcif</a:t>
            </a:r>
            <a:r>
              <a:rPr lang="en-CA" sz="1200" i="1" dirty="0">
                <a:latin typeface="Calibri" panose="020F0502020204030204" pitchFamily="34" charset="0"/>
              </a:rPr>
              <a:t>  Tissue Int. </a:t>
            </a:r>
            <a:r>
              <a:rPr lang="en-CA" sz="1200" dirty="0">
                <a:latin typeface="Calibri" panose="020F0502020204030204" pitchFamily="34" charset="0"/>
              </a:rPr>
              <a:t>2015; 97(1):1-11.</a:t>
            </a:r>
          </a:p>
        </p:txBody>
      </p:sp>
    </p:spTree>
    <p:extLst>
      <p:ext uri="{BB962C8B-B14F-4D97-AF65-F5344CB8AC3E}">
        <p14:creationId xmlns:p14="http://schemas.microsoft.com/office/powerpoint/2010/main" val="2832566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e the source image">
            <a:extLst>
              <a:ext uri="{FF2B5EF4-FFF2-40B4-BE49-F238E27FC236}">
                <a16:creationId xmlns:a16="http://schemas.microsoft.com/office/drawing/2014/main" id="{FCFEED6B-0C05-BD17-3065-D74CE1520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873" y="565941"/>
            <a:ext cx="1586127" cy="9516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221784" y="18255"/>
            <a:ext cx="7886700" cy="1325563"/>
          </a:xfrm>
        </p:spPr>
        <p:txBody>
          <a:bodyPr/>
          <a:lstStyle/>
          <a:p>
            <a:r>
              <a:rPr lang="en-CA" b="1" dirty="0"/>
              <a:t>Are hip protectors cost-effective?</a:t>
            </a:r>
          </a:p>
        </p:txBody>
      </p:sp>
      <p:sp>
        <p:nvSpPr>
          <p:cNvPr id="3" name="Content Placeholder 2">
            <a:extLst>
              <a:ext uri="{FF2B5EF4-FFF2-40B4-BE49-F238E27FC236}">
                <a16:creationId xmlns:a16="http://schemas.microsoft.com/office/drawing/2014/main" id="{840E3234-1D74-13D5-ED59-7022292C96AC}"/>
              </a:ext>
            </a:extLst>
          </p:cNvPr>
          <p:cNvSpPr>
            <a:spLocks noGrp="1"/>
          </p:cNvSpPr>
          <p:nvPr>
            <p:ph idx="1"/>
          </p:nvPr>
        </p:nvSpPr>
        <p:spPr>
          <a:xfrm>
            <a:off x="623358" y="1600928"/>
            <a:ext cx="7886700" cy="4351338"/>
          </a:xfrm>
        </p:spPr>
        <p:txBody>
          <a:bodyPr>
            <a:normAutofit/>
          </a:bodyPr>
          <a:lstStyle/>
          <a:p>
            <a:pPr marL="0" indent="0" algn="ctr">
              <a:buNone/>
            </a:pPr>
            <a:r>
              <a:rPr lang="en-CA" sz="3600" dirty="0"/>
              <a:t>YES! In LTC and geriatric wards with </a:t>
            </a:r>
          </a:p>
          <a:p>
            <a:pPr marL="0" indent="0" algn="ctr">
              <a:buNone/>
            </a:pPr>
            <a:r>
              <a:rPr lang="en-CA" sz="3600" dirty="0"/>
              <a:t>high risk populations:</a:t>
            </a:r>
          </a:p>
          <a:p>
            <a:pPr algn="ctr">
              <a:buFont typeface="Wingdings" panose="05000000000000000000" pitchFamily="2" charset="2"/>
              <a:buChar char="â"/>
            </a:pPr>
            <a:r>
              <a:rPr lang="en-CA" sz="3600" dirty="0">
                <a:sym typeface="Wingdings" panose="05000000000000000000" pitchFamily="2" charset="2"/>
              </a:rPr>
              <a:t> fractures =  cost savings</a:t>
            </a:r>
          </a:p>
          <a:p>
            <a:pPr algn="ctr">
              <a:buFont typeface="Wingdings" panose="05000000000000000000" pitchFamily="2" charset="2"/>
              <a:buChar char="â"/>
            </a:pPr>
            <a:endParaRPr lang="en-CA" sz="3600" dirty="0">
              <a:sym typeface="Wingdings" panose="05000000000000000000" pitchFamily="2" charset="2"/>
            </a:endParaRPr>
          </a:p>
          <a:p>
            <a:pPr marL="0" indent="0" algn="ctr">
              <a:buNone/>
            </a:pPr>
            <a:r>
              <a:rPr lang="en-CA" sz="3600" dirty="0">
                <a:sym typeface="Wingdings" panose="05000000000000000000" pitchFamily="2" charset="2"/>
              </a:rPr>
              <a:t>Community settings: Inclusive</a:t>
            </a:r>
            <a:endParaRPr lang="en-CA" sz="3600" dirty="0"/>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4"/>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511A18CA-9E56-49C1-B861-1052CBB97C02}"/>
              </a:ext>
            </a:extLst>
          </p:cNvPr>
          <p:cNvSpPr txBox="1"/>
          <p:nvPr/>
        </p:nvSpPr>
        <p:spPr>
          <a:xfrm>
            <a:off x="5744362" y="5778467"/>
            <a:ext cx="3399638" cy="276999"/>
          </a:xfrm>
          <a:prstGeom prst="rect">
            <a:avLst/>
          </a:prstGeom>
          <a:noFill/>
        </p:spPr>
        <p:txBody>
          <a:bodyPr wrap="square">
            <a:spAutoFit/>
          </a:bodyPr>
          <a:lstStyle/>
          <a:p>
            <a:r>
              <a:rPr lang="en-CA" sz="1200" dirty="0">
                <a:latin typeface="Calibri" panose="020F0502020204030204" pitchFamily="34" charset="0"/>
              </a:rPr>
              <a:t>De Bot et al. </a:t>
            </a:r>
            <a:r>
              <a:rPr lang="en-CA" sz="1200" i="1" dirty="0" err="1">
                <a:latin typeface="Calibri" panose="020F0502020204030204" pitchFamily="34" charset="0"/>
              </a:rPr>
              <a:t>Osteopor</a:t>
            </a:r>
            <a:r>
              <a:rPr lang="en-CA" sz="1200" i="1" dirty="0">
                <a:latin typeface="Calibri" panose="020F0502020204030204" pitchFamily="34" charset="0"/>
              </a:rPr>
              <a:t> Int. </a:t>
            </a:r>
            <a:r>
              <a:rPr lang="en-CA" sz="1200" dirty="0">
                <a:latin typeface="Calibri" panose="020F0502020204030204" pitchFamily="34" charset="0"/>
              </a:rPr>
              <a:t>2020; 31:1217-29.</a:t>
            </a:r>
          </a:p>
        </p:txBody>
      </p:sp>
    </p:spTree>
    <p:extLst>
      <p:ext uri="{BB962C8B-B14F-4D97-AF65-F5344CB8AC3E}">
        <p14:creationId xmlns:p14="http://schemas.microsoft.com/office/powerpoint/2010/main" val="2536457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1445-F98F-7BA4-BCD3-B338540F9867}"/>
              </a:ext>
            </a:extLst>
          </p:cNvPr>
          <p:cNvSpPr>
            <a:spLocks noGrp="1"/>
          </p:cNvSpPr>
          <p:nvPr>
            <p:ph type="title"/>
          </p:nvPr>
        </p:nvSpPr>
        <p:spPr/>
        <p:txBody>
          <a:bodyPr/>
          <a:lstStyle/>
          <a:p>
            <a:r>
              <a:rPr lang="en-CA" b="1" dirty="0"/>
              <a:t>… So is there value in using hip protectors?  YES!</a:t>
            </a:r>
          </a:p>
        </p:txBody>
      </p:sp>
      <p:sp>
        <p:nvSpPr>
          <p:cNvPr id="3" name="Content Placeholder 2">
            <a:extLst>
              <a:ext uri="{FF2B5EF4-FFF2-40B4-BE49-F238E27FC236}">
                <a16:creationId xmlns:a16="http://schemas.microsoft.com/office/drawing/2014/main" id="{2632B0E9-AE18-7563-4EEA-29748B213156}"/>
              </a:ext>
            </a:extLst>
          </p:cNvPr>
          <p:cNvSpPr>
            <a:spLocks noGrp="1"/>
          </p:cNvSpPr>
          <p:nvPr>
            <p:ph idx="1"/>
          </p:nvPr>
        </p:nvSpPr>
        <p:spPr>
          <a:xfrm>
            <a:off x="628650" y="1975277"/>
            <a:ext cx="7886700" cy="4351338"/>
          </a:xfrm>
        </p:spPr>
        <p:txBody>
          <a:bodyPr/>
          <a:lstStyle/>
          <a:p>
            <a:pPr>
              <a:spcBef>
                <a:spcPts val="1800"/>
              </a:spcBef>
            </a:pPr>
            <a:r>
              <a:rPr lang="en-CA" dirty="0"/>
              <a:t>Hip protectors probably reduce the risk of fractures if made available, worn properly and regularly, particularly in LTC.</a:t>
            </a:r>
          </a:p>
          <a:p>
            <a:pPr>
              <a:spcBef>
                <a:spcPts val="1800"/>
              </a:spcBef>
            </a:pPr>
            <a:r>
              <a:rPr lang="en-CA" dirty="0"/>
              <a:t>Hip protectors won’t increase the frequency of falls though they may slightly increase risk of pelvic fractures.</a:t>
            </a:r>
          </a:p>
          <a:p>
            <a:pPr>
              <a:spcBef>
                <a:spcPts val="1800"/>
              </a:spcBef>
            </a:pPr>
            <a:r>
              <a:rPr lang="en-CA" dirty="0"/>
              <a:t>A better understanding of factors affecting acceptance and adherence is needed.</a:t>
            </a:r>
          </a:p>
        </p:txBody>
      </p:sp>
      <p:pic>
        <p:nvPicPr>
          <p:cNvPr id="4" name="Picture 3">
            <a:extLst>
              <a:ext uri="{FF2B5EF4-FFF2-40B4-BE49-F238E27FC236}">
                <a16:creationId xmlns:a16="http://schemas.microsoft.com/office/drawing/2014/main" id="{EF2992BB-921A-9351-77AF-D7254F19FA9B}"/>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84D109FA-857E-5848-75DB-0D18B4CB01C2}"/>
              </a:ext>
            </a:extLst>
          </p:cNvPr>
          <p:cNvSpPr txBox="1"/>
          <p:nvPr/>
        </p:nvSpPr>
        <p:spPr>
          <a:xfrm>
            <a:off x="4566708" y="5724308"/>
            <a:ext cx="4350216" cy="461665"/>
          </a:xfrm>
          <a:prstGeom prst="rect">
            <a:avLst/>
          </a:prstGeom>
          <a:noFill/>
        </p:spPr>
        <p:txBody>
          <a:bodyPr wrap="square">
            <a:spAutoFit/>
          </a:bodyPr>
          <a:lstStyle/>
          <a:p>
            <a:r>
              <a:rPr lang="en-CA" sz="1200" dirty="0" err="1">
                <a:latin typeface="Calibri" panose="020F0502020204030204" pitchFamily="34" charset="0"/>
              </a:rPr>
              <a:t>Santesso</a:t>
            </a:r>
            <a:r>
              <a:rPr lang="en-CA" sz="1200" dirty="0">
                <a:latin typeface="Calibri" panose="020F0502020204030204" pitchFamily="34" charset="0"/>
              </a:rPr>
              <a:t> et al. </a:t>
            </a:r>
            <a:r>
              <a:rPr lang="en-CA" sz="1200" i="1" dirty="0">
                <a:latin typeface="Calibri" panose="020F0502020204030204" pitchFamily="34" charset="0"/>
              </a:rPr>
              <a:t>Cochrane Database of Sys Rev.</a:t>
            </a:r>
            <a:r>
              <a:rPr lang="en-CA" sz="1200" dirty="0">
                <a:latin typeface="Calibri" panose="020F0502020204030204" pitchFamily="34" charset="0"/>
              </a:rPr>
              <a:t> 2014;3: CD001255.</a:t>
            </a:r>
          </a:p>
          <a:p>
            <a:r>
              <a:rPr lang="en-CA" sz="1200" dirty="0" err="1">
                <a:latin typeface="Calibri" panose="020F0502020204030204" pitchFamily="34" charset="0"/>
              </a:rPr>
              <a:t>Cianferotti</a:t>
            </a:r>
            <a:r>
              <a:rPr lang="en-CA" sz="1200" dirty="0">
                <a:latin typeface="Calibri" panose="020F0502020204030204" pitchFamily="34" charset="0"/>
              </a:rPr>
              <a:t> et al. </a:t>
            </a:r>
            <a:r>
              <a:rPr lang="en-CA" sz="1200" i="1" dirty="0" err="1">
                <a:latin typeface="Calibri" panose="020F0502020204030204" pitchFamily="34" charset="0"/>
              </a:rPr>
              <a:t>Calcif</a:t>
            </a:r>
            <a:r>
              <a:rPr lang="en-CA" sz="1200" i="1" dirty="0">
                <a:latin typeface="Calibri" panose="020F0502020204030204" pitchFamily="34" charset="0"/>
              </a:rPr>
              <a:t>  Tissue Int. </a:t>
            </a:r>
            <a:r>
              <a:rPr lang="en-CA" sz="1200" dirty="0">
                <a:latin typeface="Calibri" panose="020F0502020204030204" pitchFamily="34" charset="0"/>
              </a:rPr>
              <a:t>2015; 97(1):1-11.</a:t>
            </a:r>
          </a:p>
        </p:txBody>
      </p:sp>
    </p:spTree>
    <p:extLst>
      <p:ext uri="{BB962C8B-B14F-4D97-AF65-F5344CB8AC3E}">
        <p14:creationId xmlns:p14="http://schemas.microsoft.com/office/powerpoint/2010/main" val="434766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3AB3617-FB0B-80BC-CC50-27CFF890DCFD}"/>
              </a:ext>
            </a:extLst>
          </p:cNvPr>
          <p:cNvGraphicFramePr>
            <a:graphicFrameLocks noGrp="1"/>
          </p:cNvGraphicFramePr>
          <p:nvPr/>
        </p:nvGraphicFramePr>
        <p:xfrm>
          <a:off x="431801" y="1397000"/>
          <a:ext cx="8269815" cy="533400"/>
        </p:xfrm>
        <a:graphic>
          <a:graphicData uri="http://schemas.openxmlformats.org/drawingml/2006/table">
            <a:tbl>
              <a:tblPr firstRow="1" bandRow="1">
                <a:tableStyleId>{5C22544A-7EE6-4342-B048-85BDC9FD1C3A}</a:tableStyleId>
              </a:tblPr>
              <a:tblGrid>
                <a:gridCol w="2756605">
                  <a:extLst>
                    <a:ext uri="{9D8B030D-6E8A-4147-A177-3AD203B41FA5}">
                      <a16:colId xmlns:a16="http://schemas.microsoft.com/office/drawing/2014/main" val="254461599"/>
                    </a:ext>
                  </a:extLst>
                </a:gridCol>
                <a:gridCol w="2756605">
                  <a:extLst>
                    <a:ext uri="{9D8B030D-6E8A-4147-A177-3AD203B41FA5}">
                      <a16:colId xmlns:a16="http://schemas.microsoft.com/office/drawing/2014/main" val="238180349"/>
                    </a:ext>
                  </a:extLst>
                </a:gridCol>
                <a:gridCol w="2756605">
                  <a:extLst>
                    <a:ext uri="{9D8B030D-6E8A-4147-A177-3AD203B41FA5}">
                      <a16:colId xmlns:a16="http://schemas.microsoft.com/office/drawing/2014/main" val="3902919385"/>
                    </a:ext>
                  </a:extLst>
                </a:gridCol>
              </a:tblGrid>
              <a:tr h="533400">
                <a:tc>
                  <a:txBody>
                    <a:bodyPr/>
                    <a:lstStyle/>
                    <a:p>
                      <a:endParaRPr lang="en-CA" dirty="0"/>
                    </a:p>
                  </a:txBody>
                  <a:tcPr>
                    <a:noFill/>
                  </a:tcPr>
                </a:tc>
                <a:tc>
                  <a:txBody>
                    <a:bodyPr/>
                    <a:lstStyle/>
                    <a:p>
                      <a:endParaRPr lang="en-CA" dirty="0"/>
                    </a:p>
                  </a:txBody>
                  <a:tcPr>
                    <a:noFill/>
                  </a:tcPr>
                </a:tc>
                <a:tc>
                  <a:txBody>
                    <a:bodyPr/>
                    <a:lstStyle/>
                    <a:p>
                      <a:endParaRPr lang="en-CA" dirty="0"/>
                    </a:p>
                  </a:txBody>
                  <a:tcPr>
                    <a:noFill/>
                  </a:tcPr>
                </a:tc>
                <a:extLst>
                  <a:ext uri="{0D108BD9-81ED-4DB2-BD59-A6C34878D82A}">
                    <a16:rowId xmlns:a16="http://schemas.microsoft.com/office/drawing/2014/main" val="1480335852"/>
                  </a:ext>
                </a:extLst>
              </a:tr>
            </a:tbl>
          </a:graphicData>
        </a:graphic>
      </p:graphicFrame>
      <p:pic>
        <p:nvPicPr>
          <p:cNvPr id="9" name="Picture 8">
            <a:extLst>
              <a:ext uri="{FF2B5EF4-FFF2-40B4-BE49-F238E27FC236}">
                <a16:creationId xmlns:a16="http://schemas.microsoft.com/office/drawing/2014/main" id="{C39B6177-0C6F-EE98-34AA-088BAFDE3DE5}"/>
              </a:ext>
            </a:extLst>
          </p:cNvPr>
          <p:cNvPicPr>
            <a:picLocks noChangeAspect="1"/>
          </p:cNvPicPr>
          <p:nvPr/>
        </p:nvPicPr>
        <p:blipFill>
          <a:blip r:embed="rId2"/>
          <a:stretch>
            <a:fillRect/>
          </a:stretch>
        </p:blipFill>
        <p:spPr>
          <a:xfrm>
            <a:off x="221784" y="6229265"/>
            <a:ext cx="8689848" cy="783336"/>
          </a:xfrm>
          <a:prstGeom prst="rect">
            <a:avLst/>
          </a:prstGeom>
        </p:spPr>
      </p:pic>
      <p:sp>
        <p:nvSpPr>
          <p:cNvPr id="3" name="TextBox 2">
            <a:extLst>
              <a:ext uri="{FF2B5EF4-FFF2-40B4-BE49-F238E27FC236}">
                <a16:creationId xmlns:a16="http://schemas.microsoft.com/office/drawing/2014/main" id="{D6481B8B-FC08-D19D-0813-D39836431A54}"/>
              </a:ext>
            </a:extLst>
          </p:cNvPr>
          <p:cNvSpPr txBox="1"/>
          <p:nvPr/>
        </p:nvSpPr>
        <p:spPr>
          <a:xfrm>
            <a:off x="2057398" y="807133"/>
            <a:ext cx="4829175" cy="2062103"/>
          </a:xfrm>
          <a:prstGeom prst="rect">
            <a:avLst/>
          </a:prstGeom>
          <a:noFill/>
        </p:spPr>
        <p:txBody>
          <a:bodyPr wrap="square" rtlCol="0">
            <a:spAutoFit/>
          </a:bodyPr>
          <a:lstStyle/>
          <a:p>
            <a:pPr algn="ctr"/>
            <a:r>
              <a:rPr lang="en-CA" sz="3200" dirty="0"/>
              <a:t>What do we know about enablers and barriers to hip protector use in LTC and in the community?</a:t>
            </a:r>
          </a:p>
        </p:txBody>
      </p:sp>
      <p:pic>
        <p:nvPicPr>
          <p:cNvPr id="6146" name="Picture 2" descr="See the source image">
            <a:extLst>
              <a:ext uri="{FF2B5EF4-FFF2-40B4-BE49-F238E27FC236}">
                <a16:creationId xmlns:a16="http://schemas.microsoft.com/office/drawing/2014/main" id="{D456630A-1366-D703-8251-13D747DA7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4" y="2956566"/>
            <a:ext cx="3990975" cy="224653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41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8DE-7435-071E-C269-6C3F725F3FAE}"/>
              </a:ext>
            </a:extLst>
          </p:cNvPr>
          <p:cNvSpPr>
            <a:spLocks noGrp="1"/>
          </p:cNvSpPr>
          <p:nvPr>
            <p:ph type="title"/>
          </p:nvPr>
        </p:nvSpPr>
        <p:spPr>
          <a:xfrm>
            <a:off x="628650" y="365126"/>
            <a:ext cx="7886700" cy="825499"/>
          </a:xfrm>
        </p:spPr>
        <p:txBody>
          <a:bodyPr/>
          <a:lstStyle/>
          <a:p>
            <a:r>
              <a:rPr lang="en-CA" b="1" dirty="0"/>
              <a:t>Factors facilitating use in LTC</a:t>
            </a:r>
          </a:p>
        </p:txBody>
      </p:sp>
      <p:pic>
        <p:nvPicPr>
          <p:cNvPr id="3" name="Picture 2">
            <a:extLst>
              <a:ext uri="{FF2B5EF4-FFF2-40B4-BE49-F238E27FC236}">
                <a16:creationId xmlns:a16="http://schemas.microsoft.com/office/drawing/2014/main" id="{51F407B6-2D8E-DBE2-7371-BB0799C7FDA6}"/>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Diagram 4">
            <a:extLst>
              <a:ext uri="{FF2B5EF4-FFF2-40B4-BE49-F238E27FC236}">
                <a16:creationId xmlns:a16="http://schemas.microsoft.com/office/drawing/2014/main" id="{86561FF8-1C60-437F-2CDA-8C00FD577DD1}"/>
              </a:ext>
            </a:extLst>
          </p:cNvPr>
          <p:cNvGraphicFramePr/>
          <p:nvPr>
            <p:extLst>
              <p:ext uri="{D42A27DB-BD31-4B8C-83A1-F6EECF244321}">
                <p14:modId xmlns:p14="http://schemas.microsoft.com/office/powerpoint/2010/main" val="37669476"/>
              </p:ext>
            </p:extLst>
          </p:nvPr>
        </p:nvGraphicFramePr>
        <p:xfrm>
          <a:off x="1085850" y="1273175"/>
          <a:ext cx="6819900" cy="4718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4AB52522-2558-B63F-1111-F0C2CF92D14F}"/>
              </a:ext>
            </a:extLst>
          </p:cNvPr>
          <p:cNvSpPr txBox="1"/>
          <p:nvPr/>
        </p:nvSpPr>
        <p:spPr>
          <a:xfrm>
            <a:off x="6267451" y="5584825"/>
            <a:ext cx="2514600" cy="276999"/>
          </a:xfrm>
          <a:prstGeom prst="rect">
            <a:avLst/>
          </a:prstGeom>
          <a:noFill/>
        </p:spPr>
        <p:txBody>
          <a:bodyPr wrap="square" rtlCol="0">
            <a:spAutoFit/>
          </a:bodyPr>
          <a:lstStyle/>
          <a:p>
            <a:r>
              <a:rPr lang="en-CA" sz="1200" dirty="0" err="1"/>
              <a:t>Korall</a:t>
            </a:r>
            <a:r>
              <a:rPr lang="en-CA" sz="1200" dirty="0"/>
              <a:t> et al. </a:t>
            </a:r>
            <a:r>
              <a:rPr lang="en-CA" sz="1200" i="1" dirty="0"/>
              <a:t>JAMDA 2015; 16:185-93.</a:t>
            </a:r>
          </a:p>
        </p:txBody>
      </p:sp>
    </p:spTree>
    <p:extLst>
      <p:ext uri="{BB962C8B-B14F-4D97-AF65-F5344CB8AC3E}">
        <p14:creationId xmlns:p14="http://schemas.microsoft.com/office/powerpoint/2010/main" val="3841384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8DE-7435-071E-C269-6C3F725F3FAE}"/>
              </a:ext>
            </a:extLst>
          </p:cNvPr>
          <p:cNvSpPr>
            <a:spLocks noGrp="1"/>
          </p:cNvSpPr>
          <p:nvPr>
            <p:ph type="title"/>
          </p:nvPr>
        </p:nvSpPr>
        <p:spPr>
          <a:xfrm>
            <a:off x="628650" y="365126"/>
            <a:ext cx="7886700" cy="825499"/>
          </a:xfrm>
        </p:spPr>
        <p:txBody>
          <a:bodyPr/>
          <a:lstStyle/>
          <a:p>
            <a:r>
              <a:rPr lang="en-CA" b="1" dirty="0"/>
              <a:t>Factors facilitating use in LTC</a:t>
            </a:r>
          </a:p>
        </p:txBody>
      </p:sp>
      <p:pic>
        <p:nvPicPr>
          <p:cNvPr id="3" name="Picture 2">
            <a:extLst>
              <a:ext uri="{FF2B5EF4-FFF2-40B4-BE49-F238E27FC236}">
                <a16:creationId xmlns:a16="http://schemas.microsoft.com/office/drawing/2014/main" id="{51F407B6-2D8E-DBE2-7371-BB0799C7FDA6}"/>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Diagram 4">
            <a:extLst>
              <a:ext uri="{FF2B5EF4-FFF2-40B4-BE49-F238E27FC236}">
                <a16:creationId xmlns:a16="http://schemas.microsoft.com/office/drawing/2014/main" id="{86561FF8-1C60-437F-2CDA-8C00FD577DD1}"/>
              </a:ext>
            </a:extLst>
          </p:cNvPr>
          <p:cNvGraphicFramePr/>
          <p:nvPr>
            <p:extLst>
              <p:ext uri="{D42A27DB-BD31-4B8C-83A1-F6EECF244321}">
                <p14:modId xmlns:p14="http://schemas.microsoft.com/office/powerpoint/2010/main" val="973575365"/>
              </p:ext>
            </p:extLst>
          </p:nvPr>
        </p:nvGraphicFramePr>
        <p:xfrm>
          <a:off x="1085850" y="1273175"/>
          <a:ext cx="6724650" cy="4489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30826861-582B-42D9-AE09-554EBEF6FFB7}"/>
              </a:ext>
            </a:extLst>
          </p:cNvPr>
          <p:cNvSpPr txBox="1"/>
          <p:nvPr/>
        </p:nvSpPr>
        <p:spPr>
          <a:xfrm>
            <a:off x="6267451" y="5584825"/>
            <a:ext cx="2514600" cy="276999"/>
          </a:xfrm>
          <a:prstGeom prst="rect">
            <a:avLst/>
          </a:prstGeom>
          <a:noFill/>
        </p:spPr>
        <p:txBody>
          <a:bodyPr wrap="square" rtlCol="0">
            <a:spAutoFit/>
          </a:bodyPr>
          <a:lstStyle/>
          <a:p>
            <a:r>
              <a:rPr lang="en-CA" sz="1200" dirty="0" err="1"/>
              <a:t>Korall</a:t>
            </a:r>
            <a:r>
              <a:rPr lang="en-CA" sz="1200" dirty="0"/>
              <a:t> et al. </a:t>
            </a:r>
            <a:r>
              <a:rPr lang="en-CA" sz="1200" i="1" dirty="0"/>
              <a:t>JAMDA 2015; 16:185-93.</a:t>
            </a:r>
          </a:p>
        </p:txBody>
      </p:sp>
    </p:spTree>
    <p:extLst>
      <p:ext uri="{BB962C8B-B14F-4D97-AF65-F5344CB8AC3E}">
        <p14:creationId xmlns:p14="http://schemas.microsoft.com/office/powerpoint/2010/main" val="4232536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8DE-7435-071E-C269-6C3F725F3FAE}"/>
              </a:ext>
            </a:extLst>
          </p:cNvPr>
          <p:cNvSpPr>
            <a:spLocks noGrp="1"/>
          </p:cNvSpPr>
          <p:nvPr>
            <p:ph type="title"/>
          </p:nvPr>
        </p:nvSpPr>
        <p:spPr>
          <a:xfrm>
            <a:off x="628650" y="365126"/>
            <a:ext cx="7886700" cy="825499"/>
          </a:xfrm>
        </p:spPr>
        <p:txBody>
          <a:bodyPr/>
          <a:lstStyle/>
          <a:p>
            <a:r>
              <a:rPr lang="en-CA" b="1" dirty="0"/>
              <a:t>Factors facilitating use in LTC</a:t>
            </a:r>
          </a:p>
        </p:txBody>
      </p:sp>
      <p:pic>
        <p:nvPicPr>
          <p:cNvPr id="3" name="Picture 2">
            <a:extLst>
              <a:ext uri="{FF2B5EF4-FFF2-40B4-BE49-F238E27FC236}">
                <a16:creationId xmlns:a16="http://schemas.microsoft.com/office/drawing/2014/main" id="{51F407B6-2D8E-DBE2-7371-BB0799C7FDA6}"/>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Diagram 4">
            <a:extLst>
              <a:ext uri="{FF2B5EF4-FFF2-40B4-BE49-F238E27FC236}">
                <a16:creationId xmlns:a16="http://schemas.microsoft.com/office/drawing/2014/main" id="{86561FF8-1C60-437F-2CDA-8C00FD577DD1}"/>
              </a:ext>
            </a:extLst>
          </p:cNvPr>
          <p:cNvGraphicFramePr/>
          <p:nvPr>
            <p:extLst>
              <p:ext uri="{D42A27DB-BD31-4B8C-83A1-F6EECF244321}">
                <p14:modId xmlns:p14="http://schemas.microsoft.com/office/powerpoint/2010/main" val="3111110534"/>
              </p:ext>
            </p:extLst>
          </p:nvPr>
        </p:nvGraphicFramePr>
        <p:xfrm>
          <a:off x="1085850" y="1273175"/>
          <a:ext cx="6819900" cy="4718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7DA6FD12-0816-1AD3-7572-2756DBFEAA8A}"/>
              </a:ext>
            </a:extLst>
          </p:cNvPr>
          <p:cNvSpPr txBox="1"/>
          <p:nvPr/>
        </p:nvSpPr>
        <p:spPr>
          <a:xfrm>
            <a:off x="6267451" y="5584825"/>
            <a:ext cx="2514600" cy="276999"/>
          </a:xfrm>
          <a:prstGeom prst="rect">
            <a:avLst/>
          </a:prstGeom>
          <a:noFill/>
        </p:spPr>
        <p:txBody>
          <a:bodyPr wrap="square" rtlCol="0">
            <a:spAutoFit/>
          </a:bodyPr>
          <a:lstStyle/>
          <a:p>
            <a:r>
              <a:rPr lang="en-CA" sz="1200" dirty="0" err="1"/>
              <a:t>Korall</a:t>
            </a:r>
            <a:r>
              <a:rPr lang="en-CA" sz="1200" dirty="0"/>
              <a:t> et al. </a:t>
            </a:r>
            <a:r>
              <a:rPr lang="en-CA" sz="1200" i="1" dirty="0"/>
              <a:t>JAMDA 2015; 16:185-93.</a:t>
            </a:r>
          </a:p>
        </p:txBody>
      </p:sp>
    </p:spTree>
    <p:extLst>
      <p:ext uri="{BB962C8B-B14F-4D97-AF65-F5344CB8AC3E}">
        <p14:creationId xmlns:p14="http://schemas.microsoft.com/office/powerpoint/2010/main" val="666075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8DE-7435-071E-C269-6C3F725F3FAE}"/>
              </a:ext>
            </a:extLst>
          </p:cNvPr>
          <p:cNvSpPr>
            <a:spLocks noGrp="1"/>
          </p:cNvSpPr>
          <p:nvPr>
            <p:ph type="title"/>
          </p:nvPr>
        </p:nvSpPr>
        <p:spPr>
          <a:xfrm>
            <a:off x="628650" y="365126"/>
            <a:ext cx="7886700" cy="825499"/>
          </a:xfrm>
        </p:spPr>
        <p:txBody>
          <a:bodyPr/>
          <a:lstStyle/>
          <a:p>
            <a:r>
              <a:rPr lang="en-CA" b="1" dirty="0"/>
              <a:t>Factors facilitating use in LTC</a:t>
            </a:r>
          </a:p>
        </p:txBody>
      </p:sp>
      <p:pic>
        <p:nvPicPr>
          <p:cNvPr id="3" name="Picture 2">
            <a:extLst>
              <a:ext uri="{FF2B5EF4-FFF2-40B4-BE49-F238E27FC236}">
                <a16:creationId xmlns:a16="http://schemas.microsoft.com/office/drawing/2014/main" id="{51F407B6-2D8E-DBE2-7371-BB0799C7FDA6}"/>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Diagram 4">
            <a:extLst>
              <a:ext uri="{FF2B5EF4-FFF2-40B4-BE49-F238E27FC236}">
                <a16:creationId xmlns:a16="http://schemas.microsoft.com/office/drawing/2014/main" id="{86561FF8-1C60-437F-2CDA-8C00FD577DD1}"/>
              </a:ext>
            </a:extLst>
          </p:cNvPr>
          <p:cNvGraphicFramePr/>
          <p:nvPr>
            <p:extLst>
              <p:ext uri="{D42A27DB-BD31-4B8C-83A1-F6EECF244321}">
                <p14:modId xmlns:p14="http://schemas.microsoft.com/office/powerpoint/2010/main" val="3661169164"/>
              </p:ext>
            </p:extLst>
          </p:nvPr>
        </p:nvGraphicFramePr>
        <p:xfrm>
          <a:off x="1085850" y="1273175"/>
          <a:ext cx="6724650" cy="4489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30826861-582B-42D9-AE09-554EBEF6FFB7}"/>
              </a:ext>
            </a:extLst>
          </p:cNvPr>
          <p:cNvSpPr txBox="1"/>
          <p:nvPr/>
        </p:nvSpPr>
        <p:spPr>
          <a:xfrm>
            <a:off x="6267451" y="5584825"/>
            <a:ext cx="2514600" cy="276999"/>
          </a:xfrm>
          <a:prstGeom prst="rect">
            <a:avLst/>
          </a:prstGeom>
          <a:noFill/>
        </p:spPr>
        <p:txBody>
          <a:bodyPr wrap="square" rtlCol="0">
            <a:spAutoFit/>
          </a:bodyPr>
          <a:lstStyle/>
          <a:p>
            <a:r>
              <a:rPr lang="en-CA" sz="1200" dirty="0" err="1"/>
              <a:t>Korall</a:t>
            </a:r>
            <a:r>
              <a:rPr lang="en-CA" sz="1200" dirty="0"/>
              <a:t> et al. </a:t>
            </a:r>
            <a:r>
              <a:rPr lang="en-CA" sz="1200" i="1" dirty="0"/>
              <a:t>JAMDA 2015; 16:185-93.</a:t>
            </a:r>
          </a:p>
        </p:txBody>
      </p:sp>
    </p:spTree>
    <p:extLst>
      <p:ext uri="{BB962C8B-B14F-4D97-AF65-F5344CB8AC3E}">
        <p14:creationId xmlns:p14="http://schemas.microsoft.com/office/powerpoint/2010/main" val="2029782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723F24-F6B7-4111-BBA8-6B10832E439E}"/>
              </a:ext>
            </a:extLst>
          </p:cNvPr>
          <p:cNvSpPr>
            <a:spLocks noGrp="1"/>
          </p:cNvSpPr>
          <p:nvPr>
            <p:ph type="title"/>
          </p:nvPr>
        </p:nvSpPr>
        <p:spPr>
          <a:xfrm>
            <a:off x="273378" y="267931"/>
            <a:ext cx="8773801" cy="838200"/>
          </a:xfrm>
          <a:noFill/>
        </p:spPr>
        <p:txBody>
          <a:bodyPr/>
          <a:lstStyle/>
          <a:p>
            <a:pPr algn="ctr"/>
            <a:r>
              <a:rPr lang="en-US" sz="4000" b="1" dirty="0">
                <a:ln w="12700">
                  <a:noFill/>
                </a:ln>
                <a:solidFill>
                  <a:schemeClr val="accent1"/>
                </a:solidFill>
                <a:effectLst/>
                <a:latin typeface="+mj-lt"/>
              </a:rPr>
              <a:t>Biomechanics of falls</a:t>
            </a:r>
          </a:p>
        </p:txBody>
      </p:sp>
      <p:sp>
        <p:nvSpPr>
          <p:cNvPr id="3" name="Content Placeholder 2"/>
          <p:cNvSpPr>
            <a:spLocks noGrp="1"/>
          </p:cNvSpPr>
          <p:nvPr>
            <p:ph type="body" idx="1"/>
          </p:nvPr>
        </p:nvSpPr>
        <p:spPr>
          <a:xfrm>
            <a:off x="549897" y="4160408"/>
            <a:ext cx="8136903" cy="1554592"/>
          </a:xfrm>
        </p:spPr>
        <p:txBody>
          <a:bodyPr>
            <a:noAutofit/>
          </a:bodyPr>
          <a:lstStyle/>
          <a:p>
            <a:pPr>
              <a:buClrTx/>
            </a:pPr>
            <a:r>
              <a:rPr lang="en-CA" dirty="0"/>
              <a:t>~ 1/3 of individuals who fall in LTC hit their heads</a:t>
            </a:r>
          </a:p>
          <a:p>
            <a:pPr>
              <a:buClrTx/>
            </a:pPr>
            <a:r>
              <a:rPr lang="en-CA" dirty="0"/>
              <a:t>74% have some hand contact first but…not of sufficient strength to prevent falling</a:t>
            </a:r>
          </a:p>
          <a:p>
            <a:pPr marL="203200" indent="0">
              <a:buNone/>
            </a:pPr>
            <a:endParaRPr lang="en-CA" sz="3000" dirty="0"/>
          </a:p>
          <a:p>
            <a:pPr marL="0" indent="0">
              <a:buNone/>
            </a:pPr>
            <a:endParaRPr lang="en-CA" sz="3000" dirty="0"/>
          </a:p>
        </p:txBody>
      </p:sp>
      <p:sp>
        <p:nvSpPr>
          <p:cNvPr id="6" name="TextBox 5"/>
          <p:cNvSpPr txBox="1"/>
          <p:nvPr/>
        </p:nvSpPr>
        <p:spPr>
          <a:xfrm>
            <a:off x="5441685" y="5715000"/>
            <a:ext cx="3469947" cy="461665"/>
          </a:xfrm>
          <a:prstGeom prst="rect">
            <a:avLst/>
          </a:prstGeom>
          <a:noFill/>
        </p:spPr>
        <p:txBody>
          <a:bodyPr wrap="square" rtlCol="0">
            <a:spAutoFit/>
          </a:bodyPr>
          <a:lstStyle/>
          <a:p>
            <a:r>
              <a:rPr lang="en-CA" sz="1200" dirty="0" err="1">
                <a:latin typeface="Calibri" panose="020F0502020204030204" pitchFamily="34" charset="0"/>
              </a:rPr>
              <a:t>Robinovitch</a:t>
            </a:r>
            <a:r>
              <a:rPr lang="en-CA" sz="1200" dirty="0">
                <a:latin typeface="Calibri" panose="020F0502020204030204" pitchFamily="34" charset="0"/>
              </a:rPr>
              <a:t> SN et al. </a:t>
            </a:r>
            <a:r>
              <a:rPr lang="en-CA" sz="1200" i="1" dirty="0">
                <a:latin typeface="Calibri" panose="020F0502020204030204" pitchFamily="34" charset="0"/>
              </a:rPr>
              <a:t>Lancet. </a:t>
            </a:r>
            <a:r>
              <a:rPr lang="en-CA" sz="1200" dirty="0">
                <a:latin typeface="Calibri" panose="020F0502020204030204" pitchFamily="34" charset="0"/>
              </a:rPr>
              <a:t>2013; 381(9860):47-54.</a:t>
            </a:r>
          </a:p>
          <a:p>
            <a:r>
              <a:rPr lang="en-US" sz="1200" dirty="0"/>
              <a:t>Yang et al J </a:t>
            </a:r>
            <a:r>
              <a:rPr lang="en-US" sz="1200" i="1" dirty="0"/>
              <a:t>Bone Miner Res </a:t>
            </a:r>
            <a:r>
              <a:rPr lang="en-US" sz="1200" dirty="0"/>
              <a:t>2020; 35(10):1914-1922</a:t>
            </a:r>
            <a:endParaRPr lang="en-CA" sz="1200" dirty="0">
              <a:latin typeface="Calibri" panose="020F0502020204030204" pitchFamily="34" charset="0"/>
            </a:endParaRPr>
          </a:p>
        </p:txBody>
      </p:sp>
      <p:pic>
        <p:nvPicPr>
          <p:cNvPr id="8" name="Picture 7"/>
          <p:cNvPicPr>
            <a:picLocks noChangeAspect="1"/>
          </p:cNvPicPr>
          <p:nvPr/>
        </p:nvPicPr>
        <p:blipFill>
          <a:blip r:embed="rId3"/>
          <a:stretch>
            <a:fillRect/>
          </a:stretch>
        </p:blipFill>
        <p:spPr>
          <a:xfrm>
            <a:off x="656850" y="1422684"/>
            <a:ext cx="7922996" cy="2458039"/>
          </a:xfrm>
          <a:prstGeom prst="rect">
            <a:avLst/>
          </a:prstGeom>
        </p:spPr>
      </p:pic>
      <p:sp>
        <p:nvSpPr>
          <p:cNvPr id="9" name="Oval Callout 8"/>
          <p:cNvSpPr/>
          <p:nvPr/>
        </p:nvSpPr>
        <p:spPr>
          <a:xfrm>
            <a:off x="6999333" y="465683"/>
            <a:ext cx="2074877" cy="788685"/>
          </a:xfrm>
          <a:prstGeom prst="wedgeEllipseCallout">
            <a:avLst>
              <a:gd name="adj1" fmla="val -31435"/>
              <a:gd name="adj2" fmla="val 79367"/>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Often due to incorrect shifting, tripping</a:t>
            </a:r>
            <a:endParaRPr lang="en-CA" sz="1400" dirty="0">
              <a:solidFill>
                <a:schemeClr val="tx1"/>
              </a:solidFill>
            </a:endParaRPr>
          </a:p>
        </p:txBody>
      </p:sp>
      <p:sp>
        <p:nvSpPr>
          <p:cNvPr id="10" name="TextBox 9">
            <a:extLst>
              <a:ext uri="{FF2B5EF4-FFF2-40B4-BE49-F238E27FC236}">
                <a16:creationId xmlns:a16="http://schemas.microsoft.com/office/drawing/2014/main" id="{D8362499-0E48-47DC-95AD-66CD48A5664F}"/>
              </a:ext>
            </a:extLst>
          </p:cNvPr>
          <p:cNvSpPr txBox="1"/>
          <p:nvPr/>
        </p:nvSpPr>
        <p:spPr>
          <a:xfrm>
            <a:off x="8478981" y="142503"/>
            <a:ext cx="374073" cy="276999"/>
          </a:xfrm>
          <a:prstGeom prst="rect">
            <a:avLst/>
          </a:prstGeom>
          <a:noFill/>
        </p:spPr>
        <p:txBody>
          <a:bodyPr wrap="square" rtlCol="0">
            <a:spAutoFit/>
          </a:bodyPr>
          <a:lstStyle/>
          <a:p>
            <a:r>
              <a:rPr lang="en-US" sz="1200" dirty="0"/>
              <a:t>13</a:t>
            </a:r>
            <a:endParaRPr lang="en-CA" sz="1200" dirty="0"/>
          </a:p>
        </p:txBody>
      </p:sp>
      <p:pic>
        <p:nvPicPr>
          <p:cNvPr id="11" name="Picture 10">
            <a:extLst>
              <a:ext uri="{FF2B5EF4-FFF2-40B4-BE49-F238E27FC236}">
                <a16:creationId xmlns:a16="http://schemas.microsoft.com/office/drawing/2014/main" id="{C9186C2A-10C5-E325-95CA-4C1BC426285D}"/>
              </a:ext>
            </a:extLst>
          </p:cNvPr>
          <p:cNvPicPr>
            <a:picLocks noChangeAspect="1"/>
          </p:cNvPicPr>
          <p:nvPr/>
        </p:nvPicPr>
        <p:blipFill>
          <a:blip r:embed="rId4"/>
          <a:stretch>
            <a:fillRect/>
          </a:stretch>
        </p:blipFill>
        <p:spPr>
          <a:xfrm>
            <a:off x="221784" y="6229265"/>
            <a:ext cx="8689848" cy="783336"/>
          </a:xfrm>
          <a:prstGeom prst="rect">
            <a:avLst/>
          </a:prstGeom>
        </p:spPr>
      </p:pic>
    </p:spTree>
    <p:extLst>
      <p:ext uri="{BB962C8B-B14F-4D97-AF65-F5344CB8AC3E}">
        <p14:creationId xmlns:p14="http://schemas.microsoft.com/office/powerpoint/2010/main" val="2403308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8DE-7435-071E-C269-6C3F725F3FAE}"/>
              </a:ext>
            </a:extLst>
          </p:cNvPr>
          <p:cNvSpPr>
            <a:spLocks noGrp="1"/>
          </p:cNvSpPr>
          <p:nvPr>
            <p:ph type="title"/>
          </p:nvPr>
        </p:nvSpPr>
        <p:spPr>
          <a:xfrm>
            <a:off x="628650" y="365126"/>
            <a:ext cx="7886700" cy="825499"/>
          </a:xfrm>
        </p:spPr>
        <p:txBody>
          <a:bodyPr/>
          <a:lstStyle/>
          <a:p>
            <a:r>
              <a:rPr lang="en-CA" b="1" dirty="0"/>
              <a:t>Barriers to use in LTC</a:t>
            </a:r>
          </a:p>
        </p:txBody>
      </p:sp>
      <p:pic>
        <p:nvPicPr>
          <p:cNvPr id="3" name="Picture 2">
            <a:extLst>
              <a:ext uri="{FF2B5EF4-FFF2-40B4-BE49-F238E27FC236}">
                <a16:creationId xmlns:a16="http://schemas.microsoft.com/office/drawing/2014/main" id="{51F407B6-2D8E-DBE2-7371-BB0799C7FDA6}"/>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Diagram 4">
            <a:extLst>
              <a:ext uri="{FF2B5EF4-FFF2-40B4-BE49-F238E27FC236}">
                <a16:creationId xmlns:a16="http://schemas.microsoft.com/office/drawing/2014/main" id="{86561FF8-1C60-437F-2CDA-8C00FD577DD1}"/>
              </a:ext>
            </a:extLst>
          </p:cNvPr>
          <p:cNvGraphicFramePr/>
          <p:nvPr>
            <p:extLst>
              <p:ext uri="{D42A27DB-BD31-4B8C-83A1-F6EECF244321}">
                <p14:modId xmlns:p14="http://schemas.microsoft.com/office/powerpoint/2010/main" val="3447406770"/>
              </p:ext>
            </p:extLst>
          </p:nvPr>
        </p:nvGraphicFramePr>
        <p:xfrm>
          <a:off x="1085850" y="1273175"/>
          <a:ext cx="6819900" cy="4718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4AB52522-2558-B63F-1111-F0C2CF92D14F}"/>
              </a:ext>
            </a:extLst>
          </p:cNvPr>
          <p:cNvSpPr txBox="1"/>
          <p:nvPr/>
        </p:nvSpPr>
        <p:spPr>
          <a:xfrm>
            <a:off x="6267451" y="5584825"/>
            <a:ext cx="2514600" cy="276999"/>
          </a:xfrm>
          <a:prstGeom prst="rect">
            <a:avLst/>
          </a:prstGeom>
          <a:noFill/>
        </p:spPr>
        <p:txBody>
          <a:bodyPr wrap="square" rtlCol="0">
            <a:spAutoFit/>
          </a:bodyPr>
          <a:lstStyle/>
          <a:p>
            <a:r>
              <a:rPr lang="en-CA" sz="1200" dirty="0" err="1"/>
              <a:t>Korall</a:t>
            </a:r>
            <a:r>
              <a:rPr lang="en-CA" sz="1200" dirty="0"/>
              <a:t> et al. </a:t>
            </a:r>
            <a:r>
              <a:rPr lang="en-CA" sz="1200" i="1" dirty="0"/>
              <a:t>JAMDA 2015; 16:185-93.</a:t>
            </a:r>
          </a:p>
        </p:txBody>
      </p:sp>
    </p:spTree>
    <p:extLst>
      <p:ext uri="{BB962C8B-B14F-4D97-AF65-F5344CB8AC3E}">
        <p14:creationId xmlns:p14="http://schemas.microsoft.com/office/powerpoint/2010/main" val="2343854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8DE-7435-071E-C269-6C3F725F3FAE}"/>
              </a:ext>
            </a:extLst>
          </p:cNvPr>
          <p:cNvSpPr>
            <a:spLocks noGrp="1"/>
          </p:cNvSpPr>
          <p:nvPr>
            <p:ph type="title"/>
          </p:nvPr>
        </p:nvSpPr>
        <p:spPr>
          <a:xfrm>
            <a:off x="628650" y="365126"/>
            <a:ext cx="7886700" cy="825499"/>
          </a:xfrm>
        </p:spPr>
        <p:txBody>
          <a:bodyPr/>
          <a:lstStyle/>
          <a:p>
            <a:r>
              <a:rPr lang="en-CA" b="1" dirty="0"/>
              <a:t>Barriers to use in LTC</a:t>
            </a:r>
          </a:p>
        </p:txBody>
      </p:sp>
      <p:pic>
        <p:nvPicPr>
          <p:cNvPr id="3" name="Picture 2">
            <a:extLst>
              <a:ext uri="{FF2B5EF4-FFF2-40B4-BE49-F238E27FC236}">
                <a16:creationId xmlns:a16="http://schemas.microsoft.com/office/drawing/2014/main" id="{51F407B6-2D8E-DBE2-7371-BB0799C7FDA6}"/>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Diagram 4">
            <a:extLst>
              <a:ext uri="{FF2B5EF4-FFF2-40B4-BE49-F238E27FC236}">
                <a16:creationId xmlns:a16="http://schemas.microsoft.com/office/drawing/2014/main" id="{86561FF8-1C60-437F-2CDA-8C00FD577DD1}"/>
              </a:ext>
            </a:extLst>
          </p:cNvPr>
          <p:cNvGraphicFramePr/>
          <p:nvPr>
            <p:extLst>
              <p:ext uri="{D42A27DB-BD31-4B8C-83A1-F6EECF244321}">
                <p14:modId xmlns:p14="http://schemas.microsoft.com/office/powerpoint/2010/main" val="1706455768"/>
              </p:ext>
            </p:extLst>
          </p:nvPr>
        </p:nvGraphicFramePr>
        <p:xfrm>
          <a:off x="1085850" y="1273175"/>
          <a:ext cx="6724650" cy="4489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30826861-582B-42D9-AE09-554EBEF6FFB7}"/>
              </a:ext>
            </a:extLst>
          </p:cNvPr>
          <p:cNvSpPr txBox="1"/>
          <p:nvPr/>
        </p:nvSpPr>
        <p:spPr>
          <a:xfrm>
            <a:off x="6267451" y="5584825"/>
            <a:ext cx="2514600" cy="276999"/>
          </a:xfrm>
          <a:prstGeom prst="rect">
            <a:avLst/>
          </a:prstGeom>
          <a:noFill/>
        </p:spPr>
        <p:txBody>
          <a:bodyPr wrap="square" rtlCol="0">
            <a:spAutoFit/>
          </a:bodyPr>
          <a:lstStyle/>
          <a:p>
            <a:r>
              <a:rPr lang="en-CA" sz="1200" dirty="0" err="1"/>
              <a:t>Korall</a:t>
            </a:r>
            <a:r>
              <a:rPr lang="en-CA" sz="1200" dirty="0"/>
              <a:t> et al. </a:t>
            </a:r>
            <a:r>
              <a:rPr lang="en-CA" sz="1200" i="1" dirty="0"/>
              <a:t>JAMDA 2015; 16:185-93.</a:t>
            </a:r>
          </a:p>
        </p:txBody>
      </p:sp>
    </p:spTree>
    <p:extLst>
      <p:ext uri="{BB962C8B-B14F-4D97-AF65-F5344CB8AC3E}">
        <p14:creationId xmlns:p14="http://schemas.microsoft.com/office/powerpoint/2010/main" val="926833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8DE-7435-071E-C269-6C3F725F3FAE}"/>
              </a:ext>
            </a:extLst>
          </p:cNvPr>
          <p:cNvSpPr>
            <a:spLocks noGrp="1"/>
          </p:cNvSpPr>
          <p:nvPr>
            <p:ph type="title"/>
          </p:nvPr>
        </p:nvSpPr>
        <p:spPr>
          <a:xfrm>
            <a:off x="628650" y="365126"/>
            <a:ext cx="7886700" cy="825499"/>
          </a:xfrm>
        </p:spPr>
        <p:txBody>
          <a:bodyPr/>
          <a:lstStyle/>
          <a:p>
            <a:r>
              <a:rPr lang="en-CA" b="1" dirty="0"/>
              <a:t>Barriers to use in LTC</a:t>
            </a:r>
          </a:p>
        </p:txBody>
      </p:sp>
      <p:pic>
        <p:nvPicPr>
          <p:cNvPr id="3" name="Picture 2">
            <a:extLst>
              <a:ext uri="{FF2B5EF4-FFF2-40B4-BE49-F238E27FC236}">
                <a16:creationId xmlns:a16="http://schemas.microsoft.com/office/drawing/2014/main" id="{51F407B6-2D8E-DBE2-7371-BB0799C7FDA6}"/>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Diagram 4">
            <a:extLst>
              <a:ext uri="{FF2B5EF4-FFF2-40B4-BE49-F238E27FC236}">
                <a16:creationId xmlns:a16="http://schemas.microsoft.com/office/drawing/2014/main" id="{86561FF8-1C60-437F-2CDA-8C00FD577DD1}"/>
              </a:ext>
            </a:extLst>
          </p:cNvPr>
          <p:cNvGraphicFramePr/>
          <p:nvPr>
            <p:extLst>
              <p:ext uri="{D42A27DB-BD31-4B8C-83A1-F6EECF244321}">
                <p14:modId xmlns:p14="http://schemas.microsoft.com/office/powerpoint/2010/main" val="3648897727"/>
              </p:ext>
            </p:extLst>
          </p:nvPr>
        </p:nvGraphicFramePr>
        <p:xfrm>
          <a:off x="1085850" y="1273175"/>
          <a:ext cx="6819900" cy="4718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7DA6FD12-0816-1AD3-7572-2756DBFEAA8A}"/>
              </a:ext>
            </a:extLst>
          </p:cNvPr>
          <p:cNvSpPr txBox="1"/>
          <p:nvPr/>
        </p:nvSpPr>
        <p:spPr>
          <a:xfrm>
            <a:off x="6267451" y="5584825"/>
            <a:ext cx="2514600" cy="276999"/>
          </a:xfrm>
          <a:prstGeom prst="rect">
            <a:avLst/>
          </a:prstGeom>
          <a:noFill/>
        </p:spPr>
        <p:txBody>
          <a:bodyPr wrap="square" rtlCol="0">
            <a:spAutoFit/>
          </a:bodyPr>
          <a:lstStyle/>
          <a:p>
            <a:r>
              <a:rPr lang="en-CA" sz="1200" dirty="0" err="1"/>
              <a:t>Korall</a:t>
            </a:r>
            <a:r>
              <a:rPr lang="en-CA" sz="1200" dirty="0"/>
              <a:t> et al. </a:t>
            </a:r>
            <a:r>
              <a:rPr lang="en-CA" sz="1200" i="1" dirty="0"/>
              <a:t>JAMDA 2015; 16:185-93.</a:t>
            </a:r>
          </a:p>
        </p:txBody>
      </p:sp>
    </p:spTree>
    <p:extLst>
      <p:ext uri="{BB962C8B-B14F-4D97-AF65-F5344CB8AC3E}">
        <p14:creationId xmlns:p14="http://schemas.microsoft.com/office/powerpoint/2010/main" val="4104709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8DE-7435-071E-C269-6C3F725F3FAE}"/>
              </a:ext>
            </a:extLst>
          </p:cNvPr>
          <p:cNvSpPr>
            <a:spLocks noGrp="1"/>
          </p:cNvSpPr>
          <p:nvPr>
            <p:ph type="title"/>
          </p:nvPr>
        </p:nvSpPr>
        <p:spPr>
          <a:xfrm>
            <a:off x="628650" y="365126"/>
            <a:ext cx="7886700" cy="825499"/>
          </a:xfrm>
        </p:spPr>
        <p:txBody>
          <a:bodyPr/>
          <a:lstStyle/>
          <a:p>
            <a:r>
              <a:rPr lang="en-CA" b="1" dirty="0"/>
              <a:t>Barriers to use in LTC</a:t>
            </a:r>
          </a:p>
        </p:txBody>
      </p:sp>
      <p:pic>
        <p:nvPicPr>
          <p:cNvPr id="3" name="Picture 2">
            <a:extLst>
              <a:ext uri="{FF2B5EF4-FFF2-40B4-BE49-F238E27FC236}">
                <a16:creationId xmlns:a16="http://schemas.microsoft.com/office/drawing/2014/main" id="{51F407B6-2D8E-DBE2-7371-BB0799C7FDA6}"/>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Diagram 4">
            <a:extLst>
              <a:ext uri="{FF2B5EF4-FFF2-40B4-BE49-F238E27FC236}">
                <a16:creationId xmlns:a16="http://schemas.microsoft.com/office/drawing/2014/main" id="{86561FF8-1C60-437F-2CDA-8C00FD577DD1}"/>
              </a:ext>
            </a:extLst>
          </p:cNvPr>
          <p:cNvGraphicFramePr/>
          <p:nvPr>
            <p:extLst>
              <p:ext uri="{D42A27DB-BD31-4B8C-83A1-F6EECF244321}">
                <p14:modId xmlns:p14="http://schemas.microsoft.com/office/powerpoint/2010/main" val="4019864801"/>
              </p:ext>
            </p:extLst>
          </p:nvPr>
        </p:nvGraphicFramePr>
        <p:xfrm>
          <a:off x="1085850" y="1273175"/>
          <a:ext cx="6819900" cy="4718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4AB52522-2558-B63F-1111-F0C2CF92D14F}"/>
              </a:ext>
            </a:extLst>
          </p:cNvPr>
          <p:cNvSpPr txBox="1"/>
          <p:nvPr/>
        </p:nvSpPr>
        <p:spPr>
          <a:xfrm>
            <a:off x="6267451" y="5584825"/>
            <a:ext cx="2514600" cy="276999"/>
          </a:xfrm>
          <a:prstGeom prst="rect">
            <a:avLst/>
          </a:prstGeom>
          <a:noFill/>
        </p:spPr>
        <p:txBody>
          <a:bodyPr wrap="square" rtlCol="0">
            <a:spAutoFit/>
          </a:bodyPr>
          <a:lstStyle/>
          <a:p>
            <a:r>
              <a:rPr lang="en-CA" sz="1200" dirty="0" err="1"/>
              <a:t>Korall</a:t>
            </a:r>
            <a:r>
              <a:rPr lang="en-CA" sz="1200" dirty="0"/>
              <a:t> et al. </a:t>
            </a:r>
            <a:r>
              <a:rPr lang="en-CA" sz="1200" i="1" dirty="0"/>
              <a:t>JAMDA 2015; 16:185-93.</a:t>
            </a:r>
          </a:p>
        </p:txBody>
      </p:sp>
    </p:spTree>
    <p:extLst>
      <p:ext uri="{BB962C8B-B14F-4D97-AF65-F5344CB8AC3E}">
        <p14:creationId xmlns:p14="http://schemas.microsoft.com/office/powerpoint/2010/main" val="190861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1E-DF74-9E62-4E52-D128FF53200B}"/>
              </a:ext>
            </a:extLst>
          </p:cNvPr>
          <p:cNvSpPr>
            <a:spLocks noGrp="1"/>
          </p:cNvSpPr>
          <p:nvPr>
            <p:ph type="title"/>
          </p:nvPr>
        </p:nvSpPr>
        <p:spPr>
          <a:xfrm>
            <a:off x="381000" y="177888"/>
            <a:ext cx="7886700" cy="1325563"/>
          </a:xfrm>
        </p:spPr>
        <p:txBody>
          <a:bodyPr/>
          <a:lstStyle/>
          <a:p>
            <a:r>
              <a:rPr lang="en-CA" b="1" dirty="0"/>
              <a:t>Community-dwelling older adults: Factors facilitating use</a:t>
            </a:r>
          </a:p>
        </p:txBody>
      </p:sp>
      <p:sp>
        <p:nvSpPr>
          <p:cNvPr id="3" name="Content Placeholder 2">
            <a:extLst>
              <a:ext uri="{FF2B5EF4-FFF2-40B4-BE49-F238E27FC236}">
                <a16:creationId xmlns:a16="http://schemas.microsoft.com/office/drawing/2014/main" id="{A718B623-9339-479F-0265-ED474D091F78}"/>
              </a:ext>
            </a:extLst>
          </p:cNvPr>
          <p:cNvSpPr>
            <a:spLocks noGrp="1"/>
          </p:cNvSpPr>
          <p:nvPr>
            <p:ph idx="1"/>
          </p:nvPr>
        </p:nvSpPr>
        <p:spPr>
          <a:xfrm>
            <a:off x="623358" y="1503451"/>
            <a:ext cx="7886700" cy="4351338"/>
          </a:xfrm>
        </p:spPr>
        <p:txBody>
          <a:bodyPr>
            <a:normAutofit/>
          </a:bodyPr>
          <a:lstStyle/>
          <a:p>
            <a:r>
              <a:rPr lang="en-CA" dirty="0"/>
              <a:t>Positive beliefs about benefits</a:t>
            </a:r>
          </a:p>
          <a:p>
            <a:r>
              <a:rPr lang="en-CA" dirty="0"/>
              <a:t>Comfort</a:t>
            </a:r>
          </a:p>
          <a:p>
            <a:r>
              <a:rPr lang="en-CA" dirty="0"/>
              <a:t>Fit</a:t>
            </a:r>
          </a:p>
          <a:p>
            <a:r>
              <a:rPr lang="en-CA" dirty="0"/>
              <a:t>Convenient to don and doff</a:t>
            </a:r>
          </a:p>
          <a:p>
            <a:pPr lvl="1"/>
            <a:r>
              <a:rPr lang="en-CA" dirty="0"/>
              <a:t>Minimal interference with activities (toileting)</a:t>
            </a:r>
          </a:p>
          <a:p>
            <a:pPr lvl="1"/>
            <a:r>
              <a:rPr lang="en-CA" dirty="0"/>
              <a:t>Minimal maintenance issues (easy to launder)</a:t>
            </a:r>
          </a:p>
          <a:p>
            <a:r>
              <a:rPr lang="en-CA" dirty="0"/>
              <a:t>Perceived protection </a:t>
            </a:r>
          </a:p>
          <a:p>
            <a:r>
              <a:rPr lang="en-CA" dirty="0"/>
              <a:t>Appearance</a:t>
            </a:r>
          </a:p>
        </p:txBody>
      </p:sp>
      <p:pic>
        <p:nvPicPr>
          <p:cNvPr id="4" name="Picture 3">
            <a:extLst>
              <a:ext uri="{FF2B5EF4-FFF2-40B4-BE49-F238E27FC236}">
                <a16:creationId xmlns:a16="http://schemas.microsoft.com/office/drawing/2014/main" id="{31DB7A36-8C77-C2E7-57CC-351F680ACFD2}"/>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433CA5D5-09D0-6612-AB81-AA6C95442158}"/>
              </a:ext>
            </a:extLst>
          </p:cNvPr>
          <p:cNvSpPr txBox="1"/>
          <p:nvPr/>
        </p:nvSpPr>
        <p:spPr>
          <a:xfrm>
            <a:off x="5486400" y="5577790"/>
            <a:ext cx="3657600" cy="461665"/>
          </a:xfrm>
          <a:prstGeom prst="rect">
            <a:avLst/>
          </a:prstGeom>
          <a:noFill/>
        </p:spPr>
        <p:txBody>
          <a:bodyPr wrap="square">
            <a:spAutoFit/>
          </a:bodyPr>
          <a:lstStyle/>
          <a:p>
            <a:r>
              <a:rPr lang="en-CA" sz="1200" dirty="0" err="1">
                <a:latin typeface="Calibri" panose="020F0502020204030204" pitchFamily="34" charset="0"/>
              </a:rPr>
              <a:t>Cianferotti</a:t>
            </a:r>
            <a:r>
              <a:rPr lang="en-CA" sz="1200" dirty="0">
                <a:latin typeface="Calibri" panose="020F0502020204030204" pitchFamily="34" charset="0"/>
              </a:rPr>
              <a:t> et al. </a:t>
            </a:r>
            <a:r>
              <a:rPr lang="en-CA" sz="1200" i="1" dirty="0" err="1">
                <a:latin typeface="Calibri" panose="020F0502020204030204" pitchFamily="34" charset="0"/>
              </a:rPr>
              <a:t>Calcif</a:t>
            </a:r>
            <a:r>
              <a:rPr lang="en-CA" sz="1200" i="1" dirty="0">
                <a:latin typeface="Calibri" panose="020F0502020204030204" pitchFamily="34" charset="0"/>
              </a:rPr>
              <a:t>  Tissue Int. </a:t>
            </a:r>
            <a:r>
              <a:rPr lang="en-CA" sz="1200" dirty="0">
                <a:latin typeface="Calibri" panose="020F0502020204030204" pitchFamily="34" charset="0"/>
              </a:rPr>
              <a:t>2015; 97(1):1-11.</a:t>
            </a:r>
          </a:p>
          <a:p>
            <a:r>
              <a:rPr lang="en-CA" sz="1200" dirty="0">
                <a:latin typeface="Calibri" panose="020F0502020204030204" pitchFamily="34" charset="0"/>
              </a:rPr>
              <a:t>Blalock et al. </a:t>
            </a:r>
            <a:r>
              <a:rPr lang="en-CA" sz="1200" i="1" dirty="0">
                <a:latin typeface="Calibri" panose="020F0502020204030204" pitchFamily="34" charset="0"/>
              </a:rPr>
              <a:t>Injury Prev. </a:t>
            </a:r>
            <a:r>
              <a:rPr lang="en-CA" sz="1200" dirty="0">
                <a:latin typeface="Calibri" panose="020F0502020204030204" pitchFamily="34" charset="0"/>
              </a:rPr>
              <a:t>16:23-39.</a:t>
            </a:r>
          </a:p>
        </p:txBody>
      </p:sp>
    </p:spTree>
    <p:extLst>
      <p:ext uri="{BB962C8B-B14F-4D97-AF65-F5344CB8AC3E}">
        <p14:creationId xmlns:p14="http://schemas.microsoft.com/office/powerpoint/2010/main" val="310159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1E-DF74-9E62-4E52-D128FF53200B}"/>
              </a:ext>
            </a:extLst>
          </p:cNvPr>
          <p:cNvSpPr>
            <a:spLocks noGrp="1"/>
          </p:cNvSpPr>
          <p:nvPr>
            <p:ph type="title"/>
          </p:nvPr>
        </p:nvSpPr>
        <p:spPr>
          <a:xfrm>
            <a:off x="381000" y="177888"/>
            <a:ext cx="7886700" cy="1325563"/>
          </a:xfrm>
        </p:spPr>
        <p:txBody>
          <a:bodyPr/>
          <a:lstStyle/>
          <a:p>
            <a:r>
              <a:rPr lang="en-CA" b="1" dirty="0"/>
              <a:t>Community-dwelling older adults: Barriers to use</a:t>
            </a:r>
          </a:p>
        </p:txBody>
      </p:sp>
      <p:sp>
        <p:nvSpPr>
          <p:cNvPr id="3" name="Content Placeholder 2">
            <a:extLst>
              <a:ext uri="{FF2B5EF4-FFF2-40B4-BE49-F238E27FC236}">
                <a16:creationId xmlns:a16="http://schemas.microsoft.com/office/drawing/2014/main" id="{A718B623-9339-479F-0265-ED474D091F78}"/>
              </a:ext>
            </a:extLst>
          </p:cNvPr>
          <p:cNvSpPr>
            <a:spLocks noGrp="1"/>
          </p:cNvSpPr>
          <p:nvPr>
            <p:ph idx="1"/>
          </p:nvPr>
        </p:nvSpPr>
        <p:spPr>
          <a:xfrm>
            <a:off x="623358" y="1503451"/>
            <a:ext cx="7886700" cy="4351338"/>
          </a:xfrm>
        </p:spPr>
        <p:txBody>
          <a:bodyPr>
            <a:normAutofit/>
          </a:bodyPr>
          <a:lstStyle/>
          <a:p>
            <a:r>
              <a:rPr lang="en-CA" dirty="0"/>
              <a:t>Low self-efficacy</a:t>
            </a:r>
          </a:p>
          <a:p>
            <a:r>
              <a:rPr lang="en-CA" dirty="0"/>
              <a:t>Fair to poor-rated health</a:t>
            </a:r>
          </a:p>
          <a:p>
            <a:r>
              <a:rPr lang="en-CA" dirty="0"/>
              <a:t>Problems with correct positioning</a:t>
            </a:r>
          </a:p>
          <a:p>
            <a:r>
              <a:rPr lang="en-CA" dirty="0"/>
              <a:t>Incontinence or increased dependency in toileting</a:t>
            </a:r>
          </a:p>
          <a:p>
            <a:r>
              <a:rPr lang="en-CA" dirty="0"/>
              <a:t>Perception of low fracture risk and effectiveness</a:t>
            </a:r>
          </a:p>
          <a:p>
            <a:r>
              <a:rPr lang="en-CA" dirty="0"/>
              <a:t>Adverse events: skin irritation, abrasion, discomfort</a:t>
            </a:r>
          </a:p>
          <a:p>
            <a:r>
              <a:rPr lang="en-CA" dirty="0"/>
              <a:t>Reduced quality of life with use</a:t>
            </a:r>
          </a:p>
          <a:p>
            <a:r>
              <a:rPr lang="en-CA" dirty="0"/>
              <a:t>Gender – men less likely to be offered use</a:t>
            </a:r>
          </a:p>
        </p:txBody>
      </p:sp>
      <p:pic>
        <p:nvPicPr>
          <p:cNvPr id="4" name="Picture 3">
            <a:extLst>
              <a:ext uri="{FF2B5EF4-FFF2-40B4-BE49-F238E27FC236}">
                <a16:creationId xmlns:a16="http://schemas.microsoft.com/office/drawing/2014/main" id="{31DB7A36-8C77-C2E7-57CC-351F680ACFD2}"/>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433CA5D5-09D0-6612-AB81-AA6C95442158}"/>
              </a:ext>
            </a:extLst>
          </p:cNvPr>
          <p:cNvSpPr txBox="1"/>
          <p:nvPr/>
        </p:nvSpPr>
        <p:spPr>
          <a:xfrm>
            <a:off x="5486400" y="5577790"/>
            <a:ext cx="3657600" cy="461665"/>
          </a:xfrm>
          <a:prstGeom prst="rect">
            <a:avLst/>
          </a:prstGeom>
          <a:noFill/>
        </p:spPr>
        <p:txBody>
          <a:bodyPr wrap="square">
            <a:spAutoFit/>
          </a:bodyPr>
          <a:lstStyle/>
          <a:p>
            <a:r>
              <a:rPr lang="en-CA" sz="1200" dirty="0" err="1">
                <a:latin typeface="Calibri" panose="020F0502020204030204" pitchFamily="34" charset="0"/>
              </a:rPr>
              <a:t>Cianferotti</a:t>
            </a:r>
            <a:r>
              <a:rPr lang="en-CA" sz="1200" dirty="0">
                <a:latin typeface="Calibri" panose="020F0502020204030204" pitchFamily="34" charset="0"/>
              </a:rPr>
              <a:t> et al. </a:t>
            </a:r>
            <a:r>
              <a:rPr lang="en-CA" sz="1200" i="1" dirty="0" err="1">
                <a:latin typeface="Calibri" panose="020F0502020204030204" pitchFamily="34" charset="0"/>
              </a:rPr>
              <a:t>Calcif</a:t>
            </a:r>
            <a:r>
              <a:rPr lang="en-CA" sz="1200" i="1" dirty="0">
                <a:latin typeface="Calibri" panose="020F0502020204030204" pitchFamily="34" charset="0"/>
              </a:rPr>
              <a:t>  Tissue Int. </a:t>
            </a:r>
            <a:r>
              <a:rPr lang="en-CA" sz="1200" dirty="0">
                <a:latin typeface="Calibri" panose="020F0502020204030204" pitchFamily="34" charset="0"/>
              </a:rPr>
              <a:t>2015; 97(1):1-11.</a:t>
            </a:r>
          </a:p>
          <a:p>
            <a:r>
              <a:rPr lang="en-CA" sz="1200" dirty="0">
                <a:latin typeface="Calibri" panose="020F0502020204030204" pitchFamily="34" charset="0"/>
              </a:rPr>
              <a:t>Cameron et al. 2011. </a:t>
            </a:r>
            <a:r>
              <a:rPr lang="en-CA" sz="1200" dirty="0" err="1">
                <a:latin typeface="Calibri" panose="020F0502020204030204" pitchFamily="34" charset="0"/>
              </a:rPr>
              <a:t>Osteopor</a:t>
            </a:r>
            <a:r>
              <a:rPr lang="en-CA" sz="1200" dirty="0">
                <a:latin typeface="Calibri" panose="020F0502020204030204" pitchFamily="34" charset="0"/>
              </a:rPr>
              <a:t> Int. 2011;22(2):617-26.</a:t>
            </a:r>
          </a:p>
        </p:txBody>
      </p:sp>
    </p:spTree>
    <p:extLst>
      <p:ext uri="{BB962C8B-B14F-4D97-AF65-F5344CB8AC3E}">
        <p14:creationId xmlns:p14="http://schemas.microsoft.com/office/powerpoint/2010/main" val="2769467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p:txBody>
          <a:bodyPr/>
          <a:lstStyle/>
          <a:p>
            <a:r>
              <a:rPr lang="en-CA" b="1" dirty="0"/>
              <a:t>Does adherence vary based on type of hip protector?</a:t>
            </a:r>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3"/>
          <a:stretch>
            <a:fillRect/>
          </a:stretch>
        </p:blipFill>
        <p:spPr>
          <a:xfrm>
            <a:off x="221784" y="6229265"/>
            <a:ext cx="8689848" cy="783336"/>
          </a:xfrm>
          <a:prstGeom prst="rect">
            <a:avLst/>
          </a:prstGeom>
        </p:spPr>
      </p:pic>
      <p:graphicFrame>
        <p:nvGraphicFramePr>
          <p:cNvPr id="5" name="Object 4">
            <a:extLst>
              <a:ext uri="{FF2B5EF4-FFF2-40B4-BE49-F238E27FC236}">
                <a16:creationId xmlns:a16="http://schemas.microsoft.com/office/drawing/2014/main" id="{8D7184F8-AAAD-5A7A-F852-D8983B49F8BF}"/>
              </a:ext>
            </a:extLst>
          </p:cNvPr>
          <p:cNvGraphicFramePr>
            <a:graphicFrameLocks noChangeAspect="1"/>
          </p:cNvGraphicFramePr>
          <p:nvPr>
            <p:extLst>
              <p:ext uri="{D42A27DB-BD31-4B8C-83A1-F6EECF244321}">
                <p14:modId xmlns:p14="http://schemas.microsoft.com/office/powerpoint/2010/main" val="1209936645"/>
              </p:ext>
            </p:extLst>
          </p:nvPr>
        </p:nvGraphicFramePr>
        <p:xfrm>
          <a:off x="203849" y="2663266"/>
          <a:ext cx="8597660" cy="2847975"/>
        </p:xfrm>
        <a:graphic>
          <a:graphicData uri="http://schemas.openxmlformats.org/presentationml/2006/ole">
            <mc:AlternateContent xmlns:mc="http://schemas.openxmlformats.org/markup-compatibility/2006">
              <mc:Choice xmlns:v="urn:schemas-microsoft-com:vml" Requires="v">
                <p:oleObj name="Bitmap Image" r:id="rId4" imgW="13487400" imgH="4467240" progId="PBrush">
                  <p:embed/>
                </p:oleObj>
              </mc:Choice>
              <mc:Fallback>
                <p:oleObj name="Bitmap Image" r:id="rId4" imgW="13487400" imgH="4467240" progId="PBrush">
                  <p:embed/>
                  <p:pic>
                    <p:nvPicPr>
                      <p:cNvPr id="0" name=""/>
                      <p:cNvPicPr/>
                      <p:nvPr/>
                    </p:nvPicPr>
                    <p:blipFill>
                      <a:blip r:embed="rId5"/>
                      <a:stretch>
                        <a:fillRect/>
                      </a:stretch>
                    </p:blipFill>
                    <p:spPr>
                      <a:xfrm>
                        <a:off x="203849" y="2663266"/>
                        <a:ext cx="8597660" cy="284797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21D706A1-CF23-6D0D-844B-5CBADD9D53FB}"/>
              </a:ext>
            </a:extLst>
          </p:cNvPr>
          <p:cNvSpPr txBox="1"/>
          <p:nvPr/>
        </p:nvSpPr>
        <p:spPr>
          <a:xfrm>
            <a:off x="4181473" y="1777679"/>
            <a:ext cx="1171575" cy="369332"/>
          </a:xfrm>
          <a:prstGeom prst="rect">
            <a:avLst/>
          </a:prstGeom>
          <a:noFill/>
          <a:ln>
            <a:solidFill>
              <a:srgbClr val="FF0000"/>
            </a:solidFill>
          </a:ln>
        </p:spPr>
        <p:txBody>
          <a:bodyPr wrap="square" rtlCol="0">
            <a:spAutoFit/>
          </a:bodyPr>
          <a:lstStyle/>
          <a:p>
            <a:r>
              <a:rPr lang="en-CA" dirty="0"/>
              <a:t>Hard pads</a:t>
            </a:r>
          </a:p>
        </p:txBody>
      </p:sp>
      <p:sp>
        <p:nvSpPr>
          <p:cNvPr id="7" name="TextBox 6">
            <a:extLst>
              <a:ext uri="{FF2B5EF4-FFF2-40B4-BE49-F238E27FC236}">
                <a16:creationId xmlns:a16="http://schemas.microsoft.com/office/drawing/2014/main" id="{4D44BC6C-C9AB-49EA-4B96-35B7414E690E}"/>
              </a:ext>
            </a:extLst>
          </p:cNvPr>
          <p:cNvSpPr txBox="1"/>
          <p:nvPr/>
        </p:nvSpPr>
        <p:spPr>
          <a:xfrm>
            <a:off x="4226453" y="2234002"/>
            <a:ext cx="1081617" cy="369332"/>
          </a:xfrm>
          <a:prstGeom prst="rect">
            <a:avLst/>
          </a:prstGeom>
          <a:noFill/>
          <a:ln>
            <a:solidFill>
              <a:schemeClr val="accent1"/>
            </a:solidFill>
          </a:ln>
        </p:spPr>
        <p:txBody>
          <a:bodyPr wrap="square" rtlCol="0">
            <a:spAutoFit/>
          </a:bodyPr>
          <a:lstStyle/>
          <a:p>
            <a:r>
              <a:rPr lang="en-CA" dirty="0"/>
              <a:t>Soft pads</a:t>
            </a:r>
          </a:p>
        </p:txBody>
      </p:sp>
      <p:cxnSp>
        <p:nvCxnSpPr>
          <p:cNvPr id="9" name="Straight Arrow Connector 8">
            <a:extLst>
              <a:ext uri="{FF2B5EF4-FFF2-40B4-BE49-F238E27FC236}">
                <a16:creationId xmlns:a16="http://schemas.microsoft.com/office/drawing/2014/main" id="{7D46A16B-0118-8C0C-AA72-45C8CA216563}"/>
              </a:ext>
            </a:extLst>
          </p:cNvPr>
          <p:cNvCxnSpPr>
            <a:cxnSpLocks/>
          </p:cNvCxnSpPr>
          <p:nvPr/>
        </p:nvCxnSpPr>
        <p:spPr>
          <a:xfrm flipH="1">
            <a:off x="4271964" y="2607547"/>
            <a:ext cx="213252" cy="798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F58F376-365D-E3C1-B1CC-57BBBD6A621D}"/>
              </a:ext>
            </a:extLst>
          </p:cNvPr>
          <p:cNvCxnSpPr/>
          <p:nvPr/>
        </p:nvCxnSpPr>
        <p:spPr>
          <a:xfrm>
            <a:off x="4872037" y="2604261"/>
            <a:ext cx="257175" cy="814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B0ACC7-63E8-C594-2EEF-90E93F9F4AD2}"/>
              </a:ext>
            </a:extLst>
          </p:cNvPr>
          <p:cNvCxnSpPr>
            <a:cxnSpLocks/>
          </p:cNvCxnSpPr>
          <p:nvPr/>
        </p:nvCxnSpPr>
        <p:spPr>
          <a:xfrm>
            <a:off x="5350934" y="2146352"/>
            <a:ext cx="454756" cy="12728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D9C2624-C7E6-06CD-7091-9E2B898D7DC4}"/>
              </a:ext>
            </a:extLst>
          </p:cNvPr>
          <p:cNvCxnSpPr>
            <a:cxnSpLocks/>
          </p:cNvCxnSpPr>
          <p:nvPr/>
        </p:nvCxnSpPr>
        <p:spPr>
          <a:xfrm flipH="1">
            <a:off x="3543830" y="2145268"/>
            <a:ext cx="637643" cy="12612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C1308D-07C8-1438-11CC-4E2A658F1362}"/>
              </a:ext>
            </a:extLst>
          </p:cNvPr>
          <p:cNvSpPr txBox="1"/>
          <p:nvPr/>
        </p:nvSpPr>
        <p:spPr>
          <a:xfrm>
            <a:off x="5486400" y="5694923"/>
            <a:ext cx="3657600" cy="276999"/>
          </a:xfrm>
          <a:prstGeom prst="rect">
            <a:avLst/>
          </a:prstGeom>
          <a:noFill/>
        </p:spPr>
        <p:txBody>
          <a:bodyPr wrap="square">
            <a:spAutoFit/>
          </a:bodyPr>
          <a:lstStyle/>
          <a:p>
            <a:r>
              <a:rPr lang="en-CA" sz="1200" dirty="0">
                <a:latin typeface="Calibri" panose="020F0502020204030204" pitchFamily="34" charset="0"/>
              </a:rPr>
              <a:t>Blalock et al. </a:t>
            </a:r>
            <a:r>
              <a:rPr lang="en-CA" sz="1200" i="1" dirty="0">
                <a:latin typeface="Calibri" panose="020F0502020204030204" pitchFamily="34" charset="0"/>
              </a:rPr>
              <a:t>Injury Prev. </a:t>
            </a:r>
            <a:r>
              <a:rPr lang="en-CA" sz="1200" dirty="0">
                <a:latin typeface="Calibri" panose="020F0502020204030204" pitchFamily="34" charset="0"/>
              </a:rPr>
              <a:t>16:23-39.</a:t>
            </a:r>
          </a:p>
        </p:txBody>
      </p:sp>
    </p:spTree>
    <p:extLst>
      <p:ext uri="{BB962C8B-B14F-4D97-AF65-F5344CB8AC3E}">
        <p14:creationId xmlns:p14="http://schemas.microsoft.com/office/powerpoint/2010/main" val="1374244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7805-797A-3C60-51BC-91CFD49EA06D}"/>
              </a:ext>
            </a:extLst>
          </p:cNvPr>
          <p:cNvSpPr>
            <a:spLocks noGrp="1"/>
          </p:cNvSpPr>
          <p:nvPr>
            <p:ph type="title"/>
          </p:nvPr>
        </p:nvSpPr>
        <p:spPr>
          <a:xfrm>
            <a:off x="352425" y="0"/>
            <a:ext cx="7886700" cy="1325563"/>
          </a:xfrm>
        </p:spPr>
        <p:txBody>
          <a:bodyPr/>
          <a:lstStyle/>
          <a:p>
            <a:r>
              <a:rPr lang="en-CA" b="1" dirty="0"/>
              <a:t>Strategies to improve adherence</a:t>
            </a:r>
          </a:p>
        </p:txBody>
      </p:sp>
      <p:sp>
        <p:nvSpPr>
          <p:cNvPr id="3" name="Content Placeholder 2">
            <a:extLst>
              <a:ext uri="{FF2B5EF4-FFF2-40B4-BE49-F238E27FC236}">
                <a16:creationId xmlns:a16="http://schemas.microsoft.com/office/drawing/2014/main" id="{07A30C2C-F319-F2C5-A661-1F9BAAC3230E}"/>
              </a:ext>
            </a:extLst>
          </p:cNvPr>
          <p:cNvSpPr>
            <a:spLocks noGrp="1"/>
          </p:cNvSpPr>
          <p:nvPr>
            <p:ph idx="1"/>
          </p:nvPr>
        </p:nvSpPr>
        <p:spPr>
          <a:xfrm>
            <a:off x="542925" y="1404786"/>
            <a:ext cx="8206782" cy="4615227"/>
          </a:xfrm>
        </p:spPr>
        <p:txBody>
          <a:bodyPr>
            <a:normAutofit fontScale="92500" lnSpcReduction="20000"/>
          </a:bodyPr>
          <a:lstStyle/>
          <a:p>
            <a:r>
              <a:rPr lang="en-CA" dirty="0"/>
              <a:t>Provide opportunity to select and try different products </a:t>
            </a:r>
          </a:p>
          <a:p>
            <a:r>
              <a:rPr lang="en-CA" dirty="0"/>
              <a:t>Provide hip protectors at no cost</a:t>
            </a:r>
          </a:p>
          <a:p>
            <a:r>
              <a:rPr lang="en-CA" dirty="0"/>
              <a:t>Ensure proper fit</a:t>
            </a:r>
          </a:p>
          <a:p>
            <a:r>
              <a:rPr lang="en-CA" dirty="0"/>
              <a:t>Encourage selection of hip protectors with documented protective effect</a:t>
            </a:r>
          </a:p>
          <a:p>
            <a:r>
              <a:rPr lang="en-CA" dirty="0"/>
              <a:t>Design/ create hip protectors to be:</a:t>
            </a:r>
          </a:p>
          <a:p>
            <a:pPr lvl="1"/>
            <a:r>
              <a:rPr lang="en-CA" dirty="0"/>
              <a:t>Comfortable (airy, light, breathable)</a:t>
            </a:r>
          </a:p>
          <a:p>
            <a:pPr lvl="1"/>
            <a:r>
              <a:rPr lang="en-CA" dirty="0"/>
              <a:t>Easy to take on and off</a:t>
            </a:r>
          </a:p>
          <a:p>
            <a:pPr lvl="1"/>
            <a:r>
              <a:rPr lang="en-CA" dirty="0"/>
              <a:t>Aesthetically pleasing</a:t>
            </a:r>
          </a:p>
          <a:p>
            <a:pPr lvl="1"/>
            <a:r>
              <a:rPr lang="en-CA" dirty="0"/>
              <a:t>Tailored to gender-specific tastes</a:t>
            </a:r>
          </a:p>
          <a:p>
            <a:r>
              <a:rPr lang="en-CA" dirty="0"/>
              <a:t>Education (risk factors, need, benefits) </a:t>
            </a:r>
          </a:p>
          <a:p>
            <a:pPr lvl="1"/>
            <a:r>
              <a:rPr lang="en-CA" dirty="0"/>
              <a:t>For leadership, staff, older adults, family</a:t>
            </a:r>
          </a:p>
          <a:p>
            <a:pPr lvl="1"/>
            <a:r>
              <a:rPr lang="en-CA" dirty="0"/>
              <a:t>Older adult peer or family educators</a:t>
            </a:r>
          </a:p>
        </p:txBody>
      </p:sp>
      <p:pic>
        <p:nvPicPr>
          <p:cNvPr id="4" name="Picture 3">
            <a:extLst>
              <a:ext uri="{FF2B5EF4-FFF2-40B4-BE49-F238E27FC236}">
                <a16:creationId xmlns:a16="http://schemas.microsoft.com/office/drawing/2014/main" id="{475FC2B9-1B6B-D1D2-9688-9F669A5AB57C}"/>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EC9F54D4-F0FB-9564-4C46-AB3146B16BB4}"/>
              </a:ext>
            </a:extLst>
          </p:cNvPr>
          <p:cNvSpPr txBox="1"/>
          <p:nvPr/>
        </p:nvSpPr>
        <p:spPr>
          <a:xfrm>
            <a:off x="5619750" y="5688377"/>
            <a:ext cx="3291882" cy="461665"/>
          </a:xfrm>
          <a:prstGeom prst="rect">
            <a:avLst/>
          </a:prstGeom>
          <a:noFill/>
        </p:spPr>
        <p:txBody>
          <a:bodyPr wrap="square" rtlCol="0">
            <a:spAutoFit/>
          </a:bodyPr>
          <a:lstStyle/>
          <a:p>
            <a:r>
              <a:rPr lang="en-CA" sz="1200" dirty="0" err="1"/>
              <a:t>Korall</a:t>
            </a:r>
            <a:r>
              <a:rPr lang="en-CA" sz="1200" dirty="0"/>
              <a:t> et al. </a:t>
            </a:r>
            <a:r>
              <a:rPr lang="en-CA" sz="1200" i="1" dirty="0"/>
              <a:t>JAMDA 2015; 16:185-93.</a:t>
            </a:r>
          </a:p>
          <a:p>
            <a:r>
              <a:rPr lang="en-CA" sz="1200" dirty="0"/>
              <a:t>Cameron et al. </a:t>
            </a:r>
            <a:r>
              <a:rPr lang="en-CA" sz="1200" dirty="0" err="1"/>
              <a:t>Osteopor</a:t>
            </a:r>
            <a:r>
              <a:rPr lang="en-CA" sz="1200" dirty="0"/>
              <a:t> Int. 2011;22(2):617-26.</a:t>
            </a:r>
          </a:p>
        </p:txBody>
      </p:sp>
    </p:spTree>
    <p:extLst>
      <p:ext uri="{BB962C8B-B14F-4D97-AF65-F5344CB8AC3E}">
        <p14:creationId xmlns:p14="http://schemas.microsoft.com/office/powerpoint/2010/main" val="2825714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6811A8-C168-D227-7870-AD84A007995D}"/>
              </a:ext>
            </a:extLst>
          </p:cNvPr>
          <p:cNvPicPr>
            <a:picLocks noChangeAspect="1"/>
          </p:cNvPicPr>
          <p:nvPr/>
        </p:nvPicPr>
        <p:blipFill>
          <a:blip r:embed="rId3"/>
          <a:stretch>
            <a:fillRect/>
          </a:stretch>
        </p:blipFill>
        <p:spPr>
          <a:xfrm>
            <a:off x="989744" y="1516668"/>
            <a:ext cx="3379056" cy="3383782"/>
          </a:xfrm>
          <a:prstGeom prst="rect">
            <a:avLst/>
          </a:prstGeom>
        </p:spPr>
      </p:pic>
      <p:sp>
        <p:nvSpPr>
          <p:cNvPr id="3" name="TextBox 2">
            <a:extLst>
              <a:ext uri="{FF2B5EF4-FFF2-40B4-BE49-F238E27FC236}">
                <a16:creationId xmlns:a16="http://schemas.microsoft.com/office/drawing/2014/main" id="{01699462-64D6-352E-F5A6-8C8659593BEB}"/>
              </a:ext>
            </a:extLst>
          </p:cNvPr>
          <p:cNvSpPr txBox="1"/>
          <p:nvPr/>
        </p:nvSpPr>
        <p:spPr>
          <a:xfrm>
            <a:off x="632179" y="4975957"/>
            <a:ext cx="3736621" cy="369332"/>
          </a:xfrm>
          <a:prstGeom prst="rect">
            <a:avLst/>
          </a:prstGeom>
          <a:noFill/>
        </p:spPr>
        <p:txBody>
          <a:bodyPr wrap="square" rtlCol="0">
            <a:spAutoFit/>
          </a:bodyPr>
          <a:lstStyle/>
          <a:p>
            <a:r>
              <a:rPr lang="en-CA" dirty="0"/>
              <a:t>http://agingisacontactsport.com/</a:t>
            </a:r>
          </a:p>
        </p:txBody>
      </p:sp>
      <p:graphicFrame>
        <p:nvGraphicFramePr>
          <p:cNvPr id="5" name="Object 4">
            <a:extLst>
              <a:ext uri="{FF2B5EF4-FFF2-40B4-BE49-F238E27FC236}">
                <a16:creationId xmlns:a16="http://schemas.microsoft.com/office/drawing/2014/main" id="{69FB076E-1607-A775-E4F6-217A060E4E1C}"/>
              </a:ext>
            </a:extLst>
          </p:cNvPr>
          <p:cNvGraphicFramePr>
            <a:graphicFrameLocks noChangeAspect="1"/>
          </p:cNvGraphicFramePr>
          <p:nvPr/>
        </p:nvGraphicFramePr>
        <p:xfrm>
          <a:off x="6263900" y="3637138"/>
          <a:ext cx="2608635" cy="1981906"/>
        </p:xfrm>
        <a:graphic>
          <a:graphicData uri="http://schemas.openxmlformats.org/presentationml/2006/ole">
            <mc:AlternateContent xmlns:mc="http://schemas.openxmlformats.org/markup-compatibility/2006">
              <mc:Choice xmlns:v="urn:schemas-microsoft-com:vml" Requires="v">
                <p:oleObj name="Bitmap Image" r:id="rId4" imgW="7572240" imgH="5753160" progId="PBrush">
                  <p:embed/>
                </p:oleObj>
              </mc:Choice>
              <mc:Fallback>
                <p:oleObj name="Bitmap Image" r:id="rId4" imgW="7572240" imgH="5753160" progId="PBrush">
                  <p:embed/>
                  <p:pic>
                    <p:nvPicPr>
                      <p:cNvPr id="5" name="Object 4">
                        <a:extLst>
                          <a:ext uri="{FF2B5EF4-FFF2-40B4-BE49-F238E27FC236}">
                            <a16:creationId xmlns:a16="http://schemas.microsoft.com/office/drawing/2014/main" id="{69FB076E-1607-A775-E4F6-217A060E4E1C}"/>
                          </a:ext>
                        </a:extLst>
                      </p:cNvPr>
                      <p:cNvPicPr/>
                      <p:nvPr/>
                    </p:nvPicPr>
                    <p:blipFill>
                      <a:blip r:embed="rId5"/>
                      <a:stretch>
                        <a:fillRect/>
                      </a:stretch>
                    </p:blipFill>
                    <p:spPr>
                      <a:xfrm>
                        <a:off x="6263900" y="3637138"/>
                        <a:ext cx="2608635" cy="198190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6F81069-FDBA-0BD6-E89E-DA0CF1DED49D}"/>
              </a:ext>
            </a:extLst>
          </p:cNvPr>
          <p:cNvGraphicFramePr>
            <a:graphicFrameLocks noChangeAspect="1"/>
          </p:cNvGraphicFramePr>
          <p:nvPr/>
        </p:nvGraphicFramePr>
        <p:xfrm>
          <a:off x="5763053" y="1088631"/>
          <a:ext cx="1856947" cy="3595903"/>
        </p:xfrm>
        <a:graphic>
          <a:graphicData uri="http://schemas.openxmlformats.org/presentationml/2006/ole">
            <mc:AlternateContent xmlns:mc="http://schemas.openxmlformats.org/markup-compatibility/2006">
              <mc:Choice xmlns:v="urn:schemas-microsoft-com:vml" Requires="v">
                <p:oleObj name="Bitmap Image" r:id="rId6" imgW="3857760" imgH="7467480" progId="PBrush">
                  <p:embed/>
                </p:oleObj>
              </mc:Choice>
              <mc:Fallback>
                <p:oleObj name="Bitmap Image" r:id="rId6" imgW="3857760" imgH="7467480" progId="PBrush">
                  <p:embed/>
                  <p:pic>
                    <p:nvPicPr>
                      <p:cNvPr id="4" name="Object 3">
                        <a:extLst>
                          <a:ext uri="{FF2B5EF4-FFF2-40B4-BE49-F238E27FC236}">
                            <a16:creationId xmlns:a16="http://schemas.microsoft.com/office/drawing/2014/main" id="{36F81069-FDBA-0BD6-E89E-DA0CF1DED49D}"/>
                          </a:ext>
                        </a:extLst>
                      </p:cNvPr>
                      <p:cNvPicPr/>
                      <p:nvPr/>
                    </p:nvPicPr>
                    <p:blipFill>
                      <a:blip r:embed="rId7"/>
                      <a:stretch>
                        <a:fillRect/>
                      </a:stretch>
                    </p:blipFill>
                    <p:spPr>
                      <a:xfrm>
                        <a:off x="5763053" y="1088631"/>
                        <a:ext cx="1856947" cy="359590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519B7D0-238D-2C7D-B938-2FEE30F62EC6}"/>
              </a:ext>
            </a:extLst>
          </p:cNvPr>
          <p:cNvSpPr txBox="1"/>
          <p:nvPr/>
        </p:nvSpPr>
        <p:spPr>
          <a:xfrm>
            <a:off x="4944534" y="5619044"/>
            <a:ext cx="4695646" cy="523220"/>
          </a:xfrm>
          <a:prstGeom prst="rect">
            <a:avLst/>
          </a:prstGeom>
          <a:noFill/>
        </p:spPr>
        <p:txBody>
          <a:bodyPr wrap="square" rtlCol="0">
            <a:spAutoFit/>
          </a:bodyPr>
          <a:lstStyle/>
          <a:p>
            <a:r>
              <a:rPr lang="en-US" sz="1400" dirty="0"/>
              <a:t>https://patienteduc.fraserhealth.ca/file/hip-protectors-always-on-your-side-481.pdf</a:t>
            </a:r>
            <a:endParaRPr lang="en-CA" sz="1400" dirty="0"/>
          </a:p>
        </p:txBody>
      </p:sp>
      <p:sp>
        <p:nvSpPr>
          <p:cNvPr id="8" name="Title 7">
            <a:extLst>
              <a:ext uri="{FF2B5EF4-FFF2-40B4-BE49-F238E27FC236}">
                <a16:creationId xmlns:a16="http://schemas.microsoft.com/office/drawing/2014/main" id="{928C358F-99DE-71B2-013E-9144A51962B1}"/>
              </a:ext>
            </a:extLst>
          </p:cNvPr>
          <p:cNvSpPr>
            <a:spLocks noGrp="1"/>
          </p:cNvSpPr>
          <p:nvPr>
            <p:ph type="title"/>
          </p:nvPr>
        </p:nvSpPr>
        <p:spPr>
          <a:xfrm>
            <a:off x="256117" y="153351"/>
            <a:ext cx="7886700" cy="1325563"/>
          </a:xfrm>
        </p:spPr>
        <p:txBody>
          <a:bodyPr/>
          <a:lstStyle/>
          <a:p>
            <a:r>
              <a:rPr lang="en-CA" b="1" dirty="0"/>
              <a:t>Patient Education Tools</a:t>
            </a:r>
          </a:p>
        </p:txBody>
      </p:sp>
      <p:pic>
        <p:nvPicPr>
          <p:cNvPr id="7" name="Picture 6">
            <a:extLst>
              <a:ext uri="{FF2B5EF4-FFF2-40B4-BE49-F238E27FC236}">
                <a16:creationId xmlns:a16="http://schemas.microsoft.com/office/drawing/2014/main" id="{613F1EE1-9A36-8BF3-4EEE-D4CA8007363C}"/>
              </a:ext>
            </a:extLst>
          </p:cNvPr>
          <p:cNvPicPr>
            <a:picLocks noChangeAspect="1"/>
          </p:cNvPicPr>
          <p:nvPr/>
        </p:nvPicPr>
        <p:blipFill>
          <a:blip r:embed="rId8"/>
          <a:stretch>
            <a:fillRect/>
          </a:stretch>
        </p:blipFill>
        <p:spPr>
          <a:xfrm>
            <a:off x="221784" y="6229265"/>
            <a:ext cx="8689848" cy="783336"/>
          </a:xfrm>
          <a:prstGeom prst="rect">
            <a:avLst/>
          </a:prstGeom>
        </p:spPr>
      </p:pic>
    </p:spTree>
    <p:extLst>
      <p:ext uri="{BB962C8B-B14F-4D97-AF65-F5344CB8AC3E}">
        <p14:creationId xmlns:p14="http://schemas.microsoft.com/office/powerpoint/2010/main" val="1573471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BAF3-65BD-59B3-F3AD-49C9B3B5A33B}"/>
              </a:ext>
            </a:extLst>
          </p:cNvPr>
          <p:cNvSpPr>
            <a:spLocks noGrp="1"/>
          </p:cNvSpPr>
          <p:nvPr>
            <p:ph type="title"/>
          </p:nvPr>
        </p:nvSpPr>
        <p:spPr>
          <a:xfrm>
            <a:off x="342900" y="250826"/>
            <a:ext cx="7886700" cy="1325563"/>
          </a:xfrm>
        </p:spPr>
        <p:txBody>
          <a:bodyPr>
            <a:normAutofit/>
          </a:bodyPr>
          <a:lstStyle/>
          <a:p>
            <a:r>
              <a:rPr lang="en-CA" b="1" dirty="0"/>
              <a:t>Proper selection</a:t>
            </a:r>
          </a:p>
        </p:txBody>
      </p:sp>
      <p:sp>
        <p:nvSpPr>
          <p:cNvPr id="3" name="Content Placeholder 2">
            <a:extLst>
              <a:ext uri="{FF2B5EF4-FFF2-40B4-BE49-F238E27FC236}">
                <a16:creationId xmlns:a16="http://schemas.microsoft.com/office/drawing/2014/main" id="{8C100E19-291E-F1B4-B525-0AE9E7CA49C7}"/>
              </a:ext>
            </a:extLst>
          </p:cNvPr>
          <p:cNvSpPr>
            <a:spLocks noGrp="1"/>
          </p:cNvSpPr>
          <p:nvPr>
            <p:ph idx="1"/>
          </p:nvPr>
        </p:nvSpPr>
        <p:spPr>
          <a:xfrm>
            <a:off x="628650" y="1473200"/>
            <a:ext cx="8282982" cy="4679950"/>
          </a:xfrm>
        </p:spPr>
        <p:txBody>
          <a:bodyPr>
            <a:normAutofit lnSpcReduction="10000"/>
          </a:bodyPr>
          <a:lstStyle/>
          <a:p>
            <a:pPr marL="0" indent="0">
              <a:buNone/>
            </a:pPr>
            <a:r>
              <a:rPr lang="en-CA" sz="3200" dirty="0"/>
              <a:t>CSA: Labelling should include:</a:t>
            </a:r>
          </a:p>
          <a:p>
            <a:r>
              <a:rPr lang="en-CA" dirty="0"/>
              <a:t>Instructions proper positioning</a:t>
            </a:r>
          </a:p>
          <a:p>
            <a:r>
              <a:rPr lang="en-CA" dirty="0"/>
              <a:t>The number of times it can be cleaned and disinfected (maximum = 30 times)</a:t>
            </a:r>
          </a:p>
          <a:p>
            <a:r>
              <a:rPr lang="en-CA" dirty="0"/>
              <a:t>Single individual use or institutional use (after cleaning and disinfection).</a:t>
            </a:r>
          </a:p>
          <a:p>
            <a:r>
              <a:rPr lang="en-CA" dirty="0"/>
              <a:t>Warnings of issues with use with other medical devices.</a:t>
            </a:r>
          </a:p>
          <a:p>
            <a:r>
              <a:rPr lang="en-CA" dirty="0"/>
              <a:t>Single impact or multiple impact use.</a:t>
            </a:r>
          </a:p>
          <a:p>
            <a:r>
              <a:rPr lang="en-CA" dirty="0"/>
              <a:t>Protective value.</a:t>
            </a:r>
          </a:p>
        </p:txBody>
      </p:sp>
      <p:pic>
        <p:nvPicPr>
          <p:cNvPr id="4" name="Picture 3">
            <a:extLst>
              <a:ext uri="{FF2B5EF4-FFF2-40B4-BE49-F238E27FC236}">
                <a16:creationId xmlns:a16="http://schemas.microsoft.com/office/drawing/2014/main" id="{C2FD7C5A-EF66-1041-2175-599876A7E7A8}"/>
              </a:ext>
            </a:extLst>
          </p:cNvPr>
          <p:cNvPicPr>
            <a:picLocks noChangeAspect="1"/>
          </p:cNvPicPr>
          <p:nvPr/>
        </p:nvPicPr>
        <p:blipFill>
          <a:blip r:embed="rId3"/>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1B37FDFC-0D00-D1C4-6E0B-30624A41677A}"/>
              </a:ext>
            </a:extLst>
          </p:cNvPr>
          <p:cNvSpPr txBox="1"/>
          <p:nvPr/>
        </p:nvSpPr>
        <p:spPr>
          <a:xfrm>
            <a:off x="7712269" y="5914208"/>
            <a:ext cx="1199363" cy="276999"/>
          </a:xfrm>
          <a:prstGeom prst="rect">
            <a:avLst/>
          </a:prstGeom>
          <a:noFill/>
        </p:spPr>
        <p:txBody>
          <a:bodyPr wrap="square">
            <a:spAutoFit/>
          </a:bodyPr>
          <a:lstStyle/>
          <a:p>
            <a:r>
              <a:rPr lang="en-CA" sz="1200" dirty="0">
                <a:latin typeface="Calibri" panose="020F0502020204030204" pitchFamily="34" charset="0"/>
              </a:rPr>
              <a:t>www.CADTH.ca</a:t>
            </a:r>
          </a:p>
        </p:txBody>
      </p:sp>
      <p:pic>
        <p:nvPicPr>
          <p:cNvPr id="1026" name="Picture 2" descr="See the source image">
            <a:extLst>
              <a:ext uri="{FF2B5EF4-FFF2-40B4-BE49-F238E27FC236}">
                <a16:creationId xmlns:a16="http://schemas.microsoft.com/office/drawing/2014/main" id="{7B241305-A9D8-5472-B21C-2413D6F72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481" y="0"/>
            <a:ext cx="1933575"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062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obinovitch video for Sid Feldman U Toronto 23Sept2017">
            <a:hlinkClick r:id="" action="ppaction://media"/>
            <a:extLst>
              <a:ext uri="{FF2B5EF4-FFF2-40B4-BE49-F238E27FC236}">
                <a16:creationId xmlns:a16="http://schemas.microsoft.com/office/drawing/2014/main" id="{D2366039-84F5-4901-893F-72E4F3C6EB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5212" y="1106131"/>
            <a:ext cx="5829300" cy="4371975"/>
          </a:xfrm>
          <a:prstGeom prst="rect">
            <a:avLst/>
          </a:prstGeom>
        </p:spPr>
      </p:pic>
      <p:sp>
        <p:nvSpPr>
          <p:cNvPr id="6" name="TextBox 5">
            <a:extLst>
              <a:ext uri="{FF2B5EF4-FFF2-40B4-BE49-F238E27FC236}">
                <a16:creationId xmlns:a16="http://schemas.microsoft.com/office/drawing/2014/main" id="{A62DF820-1BC8-423B-8187-01CF3F0AE334}"/>
              </a:ext>
            </a:extLst>
          </p:cNvPr>
          <p:cNvSpPr txBox="1"/>
          <p:nvPr/>
        </p:nvSpPr>
        <p:spPr>
          <a:xfrm>
            <a:off x="5448301" y="5751869"/>
            <a:ext cx="3598878" cy="276999"/>
          </a:xfrm>
          <a:prstGeom prst="rect">
            <a:avLst/>
          </a:prstGeom>
          <a:noFill/>
        </p:spPr>
        <p:txBody>
          <a:bodyPr wrap="square">
            <a:spAutoFit/>
          </a:bodyPr>
          <a:lstStyle/>
          <a:p>
            <a:r>
              <a:rPr lang="en-CA" sz="1200" dirty="0" err="1">
                <a:latin typeface="Calibri" panose="020F0502020204030204" pitchFamily="34" charset="0"/>
              </a:rPr>
              <a:t>Robinovitch</a:t>
            </a:r>
            <a:r>
              <a:rPr lang="en-CA" sz="1200" dirty="0">
                <a:latin typeface="Calibri" panose="020F0502020204030204" pitchFamily="34" charset="0"/>
              </a:rPr>
              <a:t> SN et al. </a:t>
            </a:r>
            <a:r>
              <a:rPr lang="en-CA" sz="1200" i="1" dirty="0">
                <a:latin typeface="Calibri" panose="020F0502020204030204" pitchFamily="34" charset="0"/>
              </a:rPr>
              <a:t>Lancet. </a:t>
            </a:r>
            <a:r>
              <a:rPr lang="en-CA" sz="1200" dirty="0">
                <a:latin typeface="Calibri" panose="020F0502020204030204" pitchFamily="34" charset="0"/>
              </a:rPr>
              <a:t>2013; 381(9860):47-54.</a:t>
            </a:r>
          </a:p>
        </p:txBody>
      </p:sp>
      <p:sp>
        <p:nvSpPr>
          <p:cNvPr id="7" name="Title 1">
            <a:extLst>
              <a:ext uri="{FF2B5EF4-FFF2-40B4-BE49-F238E27FC236}">
                <a16:creationId xmlns:a16="http://schemas.microsoft.com/office/drawing/2014/main" id="{4152BEEA-2003-428D-9131-782A7E6F854D}"/>
              </a:ext>
            </a:extLst>
          </p:cNvPr>
          <p:cNvSpPr>
            <a:spLocks noGrp="1"/>
          </p:cNvSpPr>
          <p:nvPr>
            <p:ph type="title"/>
          </p:nvPr>
        </p:nvSpPr>
        <p:spPr>
          <a:xfrm>
            <a:off x="273378" y="267931"/>
            <a:ext cx="8773801" cy="838200"/>
          </a:xfrm>
          <a:solidFill>
            <a:schemeClr val="bg1"/>
          </a:solidFill>
        </p:spPr>
        <p:txBody>
          <a:bodyPr/>
          <a:lstStyle/>
          <a:p>
            <a:pPr algn="ctr"/>
            <a:r>
              <a:rPr lang="en-US" sz="4000" b="1" dirty="0">
                <a:ln w="12700">
                  <a:noFill/>
                </a:ln>
                <a:solidFill>
                  <a:schemeClr val="accent1"/>
                </a:solidFill>
                <a:effectLst/>
                <a:latin typeface="+mj-lt"/>
              </a:rPr>
              <a:t>Biomechanics of falls</a:t>
            </a:r>
          </a:p>
        </p:txBody>
      </p:sp>
      <p:sp>
        <p:nvSpPr>
          <p:cNvPr id="8" name="TextBox 7">
            <a:extLst>
              <a:ext uri="{FF2B5EF4-FFF2-40B4-BE49-F238E27FC236}">
                <a16:creationId xmlns:a16="http://schemas.microsoft.com/office/drawing/2014/main" id="{12F725C5-937D-4704-8025-7FD8BAD44F0F}"/>
              </a:ext>
            </a:extLst>
          </p:cNvPr>
          <p:cNvSpPr txBox="1"/>
          <p:nvPr/>
        </p:nvSpPr>
        <p:spPr>
          <a:xfrm>
            <a:off x="8478981" y="142503"/>
            <a:ext cx="374073" cy="276999"/>
          </a:xfrm>
          <a:prstGeom prst="rect">
            <a:avLst/>
          </a:prstGeom>
          <a:noFill/>
        </p:spPr>
        <p:txBody>
          <a:bodyPr wrap="square" rtlCol="0">
            <a:spAutoFit/>
          </a:bodyPr>
          <a:lstStyle/>
          <a:p>
            <a:r>
              <a:rPr lang="en-US" sz="1200" dirty="0"/>
              <a:t>14</a:t>
            </a:r>
            <a:endParaRPr lang="en-CA" sz="1200" dirty="0"/>
          </a:p>
        </p:txBody>
      </p:sp>
      <p:pic>
        <p:nvPicPr>
          <p:cNvPr id="2" name="Picture 1">
            <a:extLst>
              <a:ext uri="{FF2B5EF4-FFF2-40B4-BE49-F238E27FC236}">
                <a16:creationId xmlns:a16="http://schemas.microsoft.com/office/drawing/2014/main" id="{7040DF61-C0EC-66BC-36D2-D7612B726EAD}"/>
              </a:ext>
            </a:extLst>
          </p:cNvPr>
          <p:cNvPicPr>
            <a:picLocks noChangeAspect="1"/>
          </p:cNvPicPr>
          <p:nvPr/>
        </p:nvPicPr>
        <p:blipFill>
          <a:blip r:embed="rId6"/>
          <a:stretch>
            <a:fillRect/>
          </a:stretch>
        </p:blipFill>
        <p:spPr>
          <a:xfrm>
            <a:off x="313453" y="6199891"/>
            <a:ext cx="8693649" cy="780356"/>
          </a:xfrm>
          <a:prstGeom prst="rect">
            <a:avLst/>
          </a:prstGeom>
        </p:spPr>
      </p:pic>
    </p:spTree>
    <p:extLst>
      <p:ext uri="{BB962C8B-B14F-4D97-AF65-F5344CB8AC3E}">
        <p14:creationId xmlns:p14="http://schemas.microsoft.com/office/powerpoint/2010/main" val="17032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C742-3B7F-4D6B-84BB-3C7A1AC0CB93}"/>
              </a:ext>
            </a:extLst>
          </p:cNvPr>
          <p:cNvSpPr>
            <a:spLocks noGrp="1"/>
          </p:cNvSpPr>
          <p:nvPr>
            <p:ph type="title"/>
          </p:nvPr>
        </p:nvSpPr>
        <p:spPr>
          <a:xfrm>
            <a:off x="221784" y="0"/>
            <a:ext cx="8689848" cy="1325563"/>
          </a:xfrm>
        </p:spPr>
        <p:txBody>
          <a:bodyPr/>
          <a:lstStyle/>
          <a:p>
            <a:r>
              <a:rPr lang="en-CA" b="1" dirty="0"/>
              <a:t>A final word about fracture prevention</a:t>
            </a:r>
          </a:p>
        </p:txBody>
      </p:sp>
      <p:sp>
        <p:nvSpPr>
          <p:cNvPr id="3" name="Content Placeholder 2">
            <a:extLst>
              <a:ext uri="{FF2B5EF4-FFF2-40B4-BE49-F238E27FC236}">
                <a16:creationId xmlns:a16="http://schemas.microsoft.com/office/drawing/2014/main" id="{840E3234-1D74-13D5-ED59-7022292C96AC}"/>
              </a:ext>
            </a:extLst>
          </p:cNvPr>
          <p:cNvSpPr>
            <a:spLocks noGrp="1"/>
          </p:cNvSpPr>
          <p:nvPr>
            <p:ph idx="1"/>
          </p:nvPr>
        </p:nvSpPr>
        <p:spPr>
          <a:xfrm>
            <a:off x="623358" y="1397000"/>
            <a:ext cx="7886700" cy="4351338"/>
          </a:xfrm>
        </p:spPr>
        <p:txBody>
          <a:bodyPr>
            <a:normAutofit fontScale="92500" lnSpcReduction="20000"/>
          </a:bodyPr>
          <a:lstStyle/>
          <a:p>
            <a:pPr>
              <a:spcBef>
                <a:spcPts val="1200"/>
              </a:spcBef>
            </a:pPr>
            <a:r>
              <a:rPr lang="en-CA" dirty="0"/>
              <a:t>There is no single solution to preventing fractures</a:t>
            </a:r>
          </a:p>
          <a:p>
            <a:pPr>
              <a:spcBef>
                <a:spcPts val="1200"/>
              </a:spcBef>
            </a:pPr>
            <a:r>
              <a:rPr lang="en-CA" dirty="0"/>
              <a:t>Methods dependent on fracture risk</a:t>
            </a:r>
          </a:p>
          <a:p>
            <a:pPr>
              <a:spcBef>
                <a:spcPts val="1200"/>
              </a:spcBef>
            </a:pPr>
            <a:r>
              <a:rPr lang="en-CA" dirty="0"/>
              <a:t>Need multi-factorial interventions</a:t>
            </a:r>
          </a:p>
          <a:p>
            <a:pPr lvl="1">
              <a:spcBef>
                <a:spcPts val="1200"/>
              </a:spcBef>
            </a:pPr>
            <a:r>
              <a:rPr lang="en-CA" dirty="0"/>
              <a:t>Fracture risk assessment</a:t>
            </a:r>
          </a:p>
          <a:p>
            <a:pPr lvl="1">
              <a:spcBef>
                <a:spcPts val="1200"/>
              </a:spcBef>
            </a:pPr>
            <a:r>
              <a:rPr lang="en-CA" dirty="0"/>
              <a:t>Environmental adaptations</a:t>
            </a:r>
          </a:p>
          <a:p>
            <a:pPr lvl="1">
              <a:spcBef>
                <a:spcPts val="1200"/>
              </a:spcBef>
            </a:pPr>
            <a:r>
              <a:rPr lang="en-CA" dirty="0"/>
              <a:t>Patient education</a:t>
            </a:r>
          </a:p>
          <a:p>
            <a:pPr lvl="1">
              <a:spcBef>
                <a:spcPts val="1200"/>
              </a:spcBef>
            </a:pPr>
            <a:r>
              <a:rPr lang="en-CA" dirty="0"/>
              <a:t>Resistance, balance and functional strength training</a:t>
            </a:r>
          </a:p>
          <a:p>
            <a:pPr lvl="1">
              <a:spcBef>
                <a:spcPts val="1200"/>
              </a:spcBef>
            </a:pPr>
            <a:r>
              <a:rPr lang="en-CA" dirty="0"/>
              <a:t>Hip protectors</a:t>
            </a:r>
          </a:p>
          <a:p>
            <a:pPr lvl="1">
              <a:spcBef>
                <a:spcPts val="1200"/>
              </a:spcBef>
            </a:pPr>
            <a:r>
              <a:rPr lang="en-CA" dirty="0"/>
              <a:t>Vitamin D and calcium supplementation</a:t>
            </a:r>
          </a:p>
          <a:p>
            <a:pPr lvl="1">
              <a:spcBef>
                <a:spcPts val="1200"/>
              </a:spcBef>
            </a:pPr>
            <a:r>
              <a:rPr lang="en-CA" dirty="0"/>
              <a:t>Bone-strengthening medications</a:t>
            </a:r>
          </a:p>
          <a:p>
            <a:pPr lvl="1">
              <a:spcBef>
                <a:spcPts val="1200"/>
              </a:spcBef>
            </a:pPr>
            <a:r>
              <a:rPr lang="en-CA" dirty="0"/>
              <a:t>Life-style changes (nutrition,  no smoking, </a:t>
            </a:r>
            <a:r>
              <a:rPr lang="en-CA" dirty="0">
                <a:sym typeface="Wingdings" panose="05000000000000000000" pitchFamily="2" charset="2"/>
              </a:rPr>
              <a:t></a:t>
            </a:r>
            <a:r>
              <a:rPr lang="en-CA" dirty="0"/>
              <a:t> alcohol)</a:t>
            </a:r>
          </a:p>
          <a:p>
            <a:pPr lvl="1"/>
            <a:endParaRPr lang="en-CA" dirty="0"/>
          </a:p>
        </p:txBody>
      </p:sp>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2"/>
          <a:stretch>
            <a:fillRect/>
          </a:stretch>
        </p:blipFill>
        <p:spPr>
          <a:xfrm>
            <a:off x="221784" y="6229265"/>
            <a:ext cx="8689848" cy="783336"/>
          </a:xfrm>
          <a:prstGeom prst="rect">
            <a:avLst/>
          </a:prstGeom>
        </p:spPr>
      </p:pic>
    </p:spTree>
    <p:extLst>
      <p:ext uri="{BB962C8B-B14F-4D97-AF65-F5344CB8AC3E}">
        <p14:creationId xmlns:p14="http://schemas.microsoft.com/office/powerpoint/2010/main" val="1098893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10345" y="366415"/>
            <a:ext cx="4133655" cy="945707"/>
          </a:xfrm>
          <a:prstGeom prst="rect">
            <a:avLst/>
          </a:prstGeom>
        </p:spPr>
      </p:pic>
      <p:pic>
        <p:nvPicPr>
          <p:cNvPr id="3" name="Picture 2"/>
          <p:cNvPicPr>
            <a:picLocks noChangeAspect="1"/>
          </p:cNvPicPr>
          <p:nvPr/>
        </p:nvPicPr>
        <p:blipFill>
          <a:blip r:embed="rId4"/>
          <a:stretch>
            <a:fillRect/>
          </a:stretch>
        </p:blipFill>
        <p:spPr>
          <a:xfrm>
            <a:off x="426627" y="1188992"/>
            <a:ext cx="7749801" cy="475730"/>
          </a:xfrm>
          <a:prstGeom prst="rect">
            <a:avLst/>
          </a:prstGeom>
        </p:spPr>
      </p:pic>
      <p:pic>
        <p:nvPicPr>
          <p:cNvPr id="4" name="Picture 3"/>
          <p:cNvPicPr>
            <a:picLocks noChangeAspect="1"/>
          </p:cNvPicPr>
          <p:nvPr/>
        </p:nvPicPr>
        <p:blipFill>
          <a:blip r:embed="rId5"/>
          <a:stretch>
            <a:fillRect/>
          </a:stretch>
        </p:blipFill>
        <p:spPr>
          <a:xfrm>
            <a:off x="426627" y="1831224"/>
            <a:ext cx="5794768" cy="3809190"/>
          </a:xfrm>
          <a:prstGeom prst="rect">
            <a:avLst/>
          </a:prstGeom>
        </p:spPr>
      </p:pic>
      <p:sp>
        <p:nvSpPr>
          <p:cNvPr id="11" name="Oval 10">
            <a:extLst>
              <a:ext uri="{FF2B5EF4-FFF2-40B4-BE49-F238E27FC236}">
                <a16:creationId xmlns:a16="http://schemas.microsoft.com/office/drawing/2014/main" id="{4F5D6B34-CAE5-4109-839F-BDD43FE6BE8C}"/>
              </a:ext>
            </a:extLst>
          </p:cNvPr>
          <p:cNvSpPr/>
          <p:nvPr/>
        </p:nvSpPr>
        <p:spPr>
          <a:xfrm>
            <a:off x="2831690" y="2449290"/>
            <a:ext cx="1087832" cy="4401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6" name="Picture 5"/>
          <p:cNvPicPr>
            <a:picLocks noChangeAspect="1"/>
          </p:cNvPicPr>
          <p:nvPr/>
        </p:nvPicPr>
        <p:blipFill>
          <a:blip r:embed="rId6"/>
          <a:stretch>
            <a:fillRect/>
          </a:stretch>
        </p:blipFill>
        <p:spPr>
          <a:xfrm>
            <a:off x="6464997" y="1986960"/>
            <a:ext cx="1814668" cy="4075803"/>
          </a:xfrm>
          <a:prstGeom prst="rect">
            <a:avLst/>
          </a:prstGeom>
        </p:spPr>
      </p:pic>
      <p:pic>
        <p:nvPicPr>
          <p:cNvPr id="12" name="Picture 11">
            <a:extLst>
              <a:ext uri="{FF2B5EF4-FFF2-40B4-BE49-F238E27FC236}">
                <a16:creationId xmlns:a16="http://schemas.microsoft.com/office/drawing/2014/main" id="{5269BD5A-59EE-4D3C-87D6-83B88E3A0F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562" y="4837203"/>
            <a:ext cx="1273418" cy="1273418"/>
          </a:xfrm>
          <a:prstGeom prst="ellipse">
            <a:avLst/>
          </a:prstGeom>
        </p:spPr>
      </p:pic>
      <p:sp>
        <p:nvSpPr>
          <p:cNvPr id="8" name="Footer Placeholder 7"/>
          <p:cNvSpPr>
            <a:spLocks noGrp="1"/>
          </p:cNvSpPr>
          <p:nvPr>
            <p:ph type="ftr" sz="quarter" idx="12"/>
          </p:nvPr>
        </p:nvSpPr>
        <p:spPr/>
        <p:txBody>
          <a:bodyPr/>
          <a:lstStyle/>
          <a:p>
            <a:r>
              <a:rPr lang="en-CA"/>
              <a:t>2</a:t>
            </a:r>
          </a:p>
        </p:txBody>
      </p:sp>
      <p:pic>
        <p:nvPicPr>
          <p:cNvPr id="5" name="Picture 4">
            <a:extLst>
              <a:ext uri="{FF2B5EF4-FFF2-40B4-BE49-F238E27FC236}">
                <a16:creationId xmlns:a16="http://schemas.microsoft.com/office/drawing/2014/main" id="{AE19696C-040E-366F-8F3D-D8CE1F8A371D}"/>
              </a:ext>
            </a:extLst>
          </p:cNvPr>
          <p:cNvPicPr>
            <a:picLocks noChangeAspect="1"/>
          </p:cNvPicPr>
          <p:nvPr/>
        </p:nvPicPr>
        <p:blipFill>
          <a:blip r:embed="rId8"/>
          <a:stretch>
            <a:fillRect/>
          </a:stretch>
        </p:blipFill>
        <p:spPr>
          <a:xfrm>
            <a:off x="221784" y="6229265"/>
            <a:ext cx="8689848" cy="783336"/>
          </a:xfrm>
          <a:prstGeom prst="rect">
            <a:avLst/>
          </a:prstGeom>
        </p:spPr>
      </p:pic>
      <p:sp>
        <p:nvSpPr>
          <p:cNvPr id="7" name="TextBox 6">
            <a:extLst>
              <a:ext uri="{FF2B5EF4-FFF2-40B4-BE49-F238E27FC236}">
                <a16:creationId xmlns:a16="http://schemas.microsoft.com/office/drawing/2014/main" id="{F8DFF0D0-8B4D-F152-0F24-9CB6D70ECB77}"/>
              </a:ext>
            </a:extLst>
          </p:cNvPr>
          <p:cNvSpPr txBox="1"/>
          <p:nvPr/>
        </p:nvSpPr>
        <p:spPr>
          <a:xfrm>
            <a:off x="426627" y="285750"/>
            <a:ext cx="4583718" cy="584775"/>
          </a:xfrm>
          <a:prstGeom prst="rect">
            <a:avLst/>
          </a:prstGeom>
          <a:noFill/>
        </p:spPr>
        <p:txBody>
          <a:bodyPr wrap="square" rtlCol="0">
            <a:spAutoFit/>
          </a:bodyPr>
          <a:lstStyle/>
          <a:p>
            <a:r>
              <a:rPr lang="en-CA" sz="3200" dirty="0"/>
              <a:t>Fracture Prevention in LTC</a:t>
            </a:r>
          </a:p>
        </p:txBody>
      </p:sp>
    </p:spTree>
    <p:extLst>
      <p:ext uri="{BB962C8B-B14F-4D97-AF65-F5344CB8AC3E}">
        <p14:creationId xmlns:p14="http://schemas.microsoft.com/office/powerpoint/2010/main" val="2323025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6728D6-3062-F2B8-B010-EA3C45353FD7}"/>
              </a:ext>
            </a:extLst>
          </p:cNvPr>
          <p:cNvPicPr>
            <a:picLocks noChangeAspect="1"/>
          </p:cNvPicPr>
          <p:nvPr/>
        </p:nvPicPr>
        <p:blipFill>
          <a:blip r:embed="rId2"/>
          <a:stretch>
            <a:fillRect/>
          </a:stretch>
        </p:blipFill>
        <p:spPr>
          <a:xfrm>
            <a:off x="221784" y="6229265"/>
            <a:ext cx="8689848" cy="783336"/>
          </a:xfrm>
          <a:prstGeom prst="rect">
            <a:avLst/>
          </a:prstGeom>
        </p:spPr>
      </p:pic>
      <p:pic>
        <p:nvPicPr>
          <p:cNvPr id="12290" name="Picture 2" descr="See the source image">
            <a:extLst>
              <a:ext uri="{FF2B5EF4-FFF2-40B4-BE49-F238E27FC236}">
                <a16:creationId xmlns:a16="http://schemas.microsoft.com/office/drawing/2014/main" id="{523DF1D3-A9C5-0E4C-748D-CF06654B5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85875"/>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19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4440-85A7-6943-107C-D4B10DC56C1B}"/>
              </a:ext>
            </a:extLst>
          </p:cNvPr>
          <p:cNvSpPr>
            <a:spLocks noGrp="1"/>
          </p:cNvSpPr>
          <p:nvPr>
            <p:ph type="title"/>
          </p:nvPr>
        </p:nvSpPr>
        <p:spPr/>
        <p:txBody>
          <a:bodyPr/>
          <a:lstStyle/>
          <a:p>
            <a:r>
              <a:rPr lang="en-CA" b="1" dirty="0"/>
              <a:t>Fracture Prevention Strategies for Frail Older Adults</a:t>
            </a:r>
          </a:p>
        </p:txBody>
      </p:sp>
      <p:sp>
        <p:nvSpPr>
          <p:cNvPr id="3" name="Content Placeholder 2">
            <a:extLst>
              <a:ext uri="{FF2B5EF4-FFF2-40B4-BE49-F238E27FC236}">
                <a16:creationId xmlns:a16="http://schemas.microsoft.com/office/drawing/2014/main" id="{5BD5830C-8A06-8058-8EDE-1B8EB642B8D3}"/>
              </a:ext>
            </a:extLst>
          </p:cNvPr>
          <p:cNvSpPr>
            <a:spLocks noGrp="1"/>
          </p:cNvSpPr>
          <p:nvPr>
            <p:ph idx="1"/>
          </p:nvPr>
        </p:nvSpPr>
        <p:spPr>
          <a:xfrm>
            <a:off x="628650" y="1825625"/>
            <a:ext cx="8210550" cy="4327525"/>
          </a:xfrm>
        </p:spPr>
        <p:txBody>
          <a:bodyPr>
            <a:normAutofit/>
          </a:bodyPr>
          <a:lstStyle/>
          <a:p>
            <a:r>
              <a:rPr lang="en-CA" dirty="0"/>
              <a:t>Bone-healthy diet and supplements</a:t>
            </a:r>
          </a:p>
          <a:p>
            <a:pPr lvl="1"/>
            <a:r>
              <a:rPr lang="en-CA" dirty="0"/>
              <a:t>Vitamin D supplementation (800-2000IU/day)</a:t>
            </a:r>
          </a:p>
          <a:p>
            <a:pPr lvl="1"/>
            <a:r>
              <a:rPr lang="en-CA" dirty="0"/>
              <a:t>Dietary calcium 1200 mg/day</a:t>
            </a:r>
          </a:p>
          <a:p>
            <a:pPr lvl="1"/>
            <a:r>
              <a:rPr lang="en-CA" dirty="0"/>
              <a:t>Calcium supplements </a:t>
            </a:r>
            <a:r>
              <a:rPr lang="en-CA" dirty="0">
                <a:latin typeface="Arial" panose="020B0604020202020204" pitchFamily="34" charset="0"/>
                <a:cs typeface="Arial" panose="020B0604020202020204" pitchFamily="34" charset="0"/>
              </a:rPr>
              <a:t>≤ 500mg/day if dietary cannot be met, considering person’s values and preferences</a:t>
            </a:r>
            <a:endParaRPr lang="en-CA" dirty="0"/>
          </a:p>
          <a:p>
            <a:r>
              <a:rPr lang="en-CA" dirty="0"/>
              <a:t>Healthy lifestyle</a:t>
            </a:r>
          </a:p>
          <a:p>
            <a:pPr lvl="1"/>
            <a:r>
              <a:rPr lang="en-CA" dirty="0"/>
              <a:t>Smoking avoidance and reduced alcohol intake</a:t>
            </a:r>
          </a:p>
          <a:p>
            <a:r>
              <a:rPr lang="en-CA" dirty="0"/>
              <a:t>Medications</a:t>
            </a:r>
          </a:p>
          <a:p>
            <a:pPr lvl="1"/>
            <a:r>
              <a:rPr lang="en-CA" dirty="0"/>
              <a:t>Bone strengthening/ osteoporosis medications</a:t>
            </a:r>
          </a:p>
        </p:txBody>
      </p:sp>
      <p:pic>
        <p:nvPicPr>
          <p:cNvPr id="4" name="Picture 3">
            <a:extLst>
              <a:ext uri="{FF2B5EF4-FFF2-40B4-BE49-F238E27FC236}">
                <a16:creationId xmlns:a16="http://schemas.microsoft.com/office/drawing/2014/main" id="{4104C5E4-A359-9F9F-B3EC-BFFCF0A59936}"/>
              </a:ext>
            </a:extLst>
          </p:cNvPr>
          <p:cNvPicPr>
            <a:picLocks noChangeAspect="1"/>
          </p:cNvPicPr>
          <p:nvPr/>
        </p:nvPicPr>
        <p:blipFill>
          <a:blip r:embed="rId2"/>
          <a:stretch>
            <a:fillRect/>
          </a:stretch>
        </p:blipFill>
        <p:spPr>
          <a:xfrm>
            <a:off x="221784" y="6229265"/>
            <a:ext cx="8689848" cy="783336"/>
          </a:xfrm>
          <a:prstGeom prst="rect">
            <a:avLst/>
          </a:prstGeom>
        </p:spPr>
      </p:pic>
      <p:sp>
        <p:nvSpPr>
          <p:cNvPr id="6" name="TextBox 5">
            <a:extLst>
              <a:ext uri="{FF2B5EF4-FFF2-40B4-BE49-F238E27FC236}">
                <a16:creationId xmlns:a16="http://schemas.microsoft.com/office/drawing/2014/main" id="{FBE0880D-DA8A-DA36-E9EE-3955FDB93063}"/>
              </a:ext>
            </a:extLst>
          </p:cNvPr>
          <p:cNvSpPr txBox="1"/>
          <p:nvPr/>
        </p:nvSpPr>
        <p:spPr>
          <a:xfrm>
            <a:off x="5753100" y="5553411"/>
            <a:ext cx="3390900" cy="830997"/>
          </a:xfrm>
          <a:prstGeom prst="rect">
            <a:avLst/>
          </a:prstGeom>
          <a:noFill/>
        </p:spPr>
        <p:txBody>
          <a:bodyPr wrap="square" rtlCol="0">
            <a:spAutoFit/>
          </a:bodyPr>
          <a:lstStyle/>
          <a:p>
            <a:r>
              <a:rPr lang="en-US" sz="1200" dirty="0"/>
              <a:t>Papaioannou et al. CMAJ, 2015, 187(15):1135-44.</a:t>
            </a:r>
          </a:p>
          <a:p>
            <a:r>
              <a:rPr lang="en-US" sz="1200" dirty="0"/>
              <a:t>McArthur et al. </a:t>
            </a:r>
            <a:r>
              <a:rPr lang="en-US" sz="1200" i="1" dirty="0"/>
              <a:t>JAMDA</a:t>
            </a:r>
            <a:r>
              <a:rPr lang="en-US" sz="1200" dirty="0"/>
              <a:t>, 2021; 22(8):1726-34</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PHAC 2020. Osteoporosis And Related Fractures in Canada</a:t>
            </a:r>
          </a:p>
        </p:txBody>
      </p:sp>
    </p:spTree>
    <p:extLst>
      <p:ext uri="{BB962C8B-B14F-4D97-AF65-F5344CB8AC3E}">
        <p14:creationId xmlns:p14="http://schemas.microsoft.com/office/powerpoint/2010/main" val="343675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4440-85A7-6943-107C-D4B10DC56C1B}"/>
              </a:ext>
            </a:extLst>
          </p:cNvPr>
          <p:cNvSpPr>
            <a:spLocks noGrp="1"/>
          </p:cNvSpPr>
          <p:nvPr>
            <p:ph type="title"/>
          </p:nvPr>
        </p:nvSpPr>
        <p:spPr/>
        <p:txBody>
          <a:bodyPr/>
          <a:lstStyle/>
          <a:p>
            <a:r>
              <a:rPr lang="en-CA" b="1" dirty="0"/>
              <a:t>Fracture Prevention Strategies for Frail Older Adults</a:t>
            </a:r>
          </a:p>
        </p:txBody>
      </p:sp>
      <p:sp>
        <p:nvSpPr>
          <p:cNvPr id="3" name="Content Placeholder 2">
            <a:extLst>
              <a:ext uri="{FF2B5EF4-FFF2-40B4-BE49-F238E27FC236}">
                <a16:creationId xmlns:a16="http://schemas.microsoft.com/office/drawing/2014/main" id="{5BD5830C-8A06-8058-8EDE-1B8EB642B8D3}"/>
              </a:ext>
            </a:extLst>
          </p:cNvPr>
          <p:cNvSpPr>
            <a:spLocks noGrp="1"/>
          </p:cNvSpPr>
          <p:nvPr>
            <p:ph idx="1"/>
          </p:nvPr>
        </p:nvSpPr>
        <p:spPr>
          <a:xfrm>
            <a:off x="628650" y="1825626"/>
            <a:ext cx="8210550" cy="3498850"/>
          </a:xfrm>
        </p:spPr>
        <p:txBody>
          <a:bodyPr>
            <a:normAutofit/>
          </a:bodyPr>
          <a:lstStyle/>
          <a:p>
            <a:r>
              <a:rPr lang="en-CA" dirty="0"/>
              <a:t>Fall and fracture prevention strategies</a:t>
            </a:r>
          </a:p>
          <a:p>
            <a:pPr lvl="1"/>
            <a:r>
              <a:rPr lang="en-CA" dirty="0"/>
              <a:t>Exercise (balance, strength, and functioning training</a:t>
            </a:r>
          </a:p>
          <a:p>
            <a:pPr lvl="1"/>
            <a:r>
              <a:rPr lang="en-CA" dirty="0"/>
              <a:t>Medication reviews (Beer’s criteria or STOPP/START criteria</a:t>
            </a:r>
          </a:p>
          <a:p>
            <a:pPr lvl="1"/>
            <a:r>
              <a:rPr lang="en-CA" dirty="0"/>
              <a:t>Assessment of environmental hazards</a:t>
            </a:r>
          </a:p>
          <a:p>
            <a:pPr lvl="1"/>
            <a:r>
              <a:rPr lang="en-CA" dirty="0"/>
              <a:t>Use of assistive devices</a:t>
            </a:r>
          </a:p>
          <a:p>
            <a:pPr lvl="1"/>
            <a:r>
              <a:rPr lang="en-CA" dirty="0"/>
              <a:t>Management of urinary incontinence</a:t>
            </a:r>
          </a:p>
          <a:p>
            <a:pPr lvl="1"/>
            <a:r>
              <a:rPr lang="en-CA" b="1" dirty="0"/>
              <a:t>Hip protectors </a:t>
            </a:r>
            <a:r>
              <a:rPr lang="en-CA" dirty="0"/>
              <a:t>for those who are mobile considering resources and resident’s values and preferences</a:t>
            </a:r>
          </a:p>
        </p:txBody>
      </p:sp>
      <p:pic>
        <p:nvPicPr>
          <p:cNvPr id="4" name="Picture 3">
            <a:extLst>
              <a:ext uri="{FF2B5EF4-FFF2-40B4-BE49-F238E27FC236}">
                <a16:creationId xmlns:a16="http://schemas.microsoft.com/office/drawing/2014/main" id="{4104C5E4-A359-9F9F-B3EC-BFFCF0A59936}"/>
              </a:ext>
            </a:extLst>
          </p:cNvPr>
          <p:cNvPicPr>
            <a:picLocks noChangeAspect="1"/>
          </p:cNvPicPr>
          <p:nvPr/>
        </p:nvPicPr>
        <p:blipFill>
          <a:blip r:embed="rId2"/>
          <a:stretch>
            <a:fillRect/>
          </a:stretch>
        </p:blipFill>
        <p:spPr>
          <a:xfrm>
            <a:off x="221784" y="6229265"/>
            <a:ext cx="8689848" cy="783336"/>
          </a:xfrm>
          <a:prstGeom prst="rect">
            <a:avLst/>
          </a:prstGeom>
        </p:spPr>
      </p:pic>
      <p:sp>
        <p:nvSpPr>
          <p:cNvPr id="5" name="TextBox 4">
            <a:extLst>
              <a:ext uri="{FF2B5EF4-FFF2-40B4-BE49-F238E27FC236}">
                <a16:creationId xmlns:a16="http://schemas.microsoft.com/office/drawing/2014/main" id="{51FECE34-B1E1-1D65-AC9B-5B70C087F5D4}"/>
              </a:ext>
            </a:extLst>
          </p:cNvPr>
          <p:cNvSpPr txBox="1"/>
          <p:nvPr/>
        </p:nvSpPr>
        <p:spPr>
          <a:xfrm>
            <a:off x="5742888" y="5400737"/>
            <a:ext cx="3305862" cy="1200329"/>
          </a:xfrm>
          <a:prstGeom prst="rect">
            <a:avLst/>
          </a:prstGeom>
          <a:noFill/>
        </p:spPr>
        <p:txBody>
          <a:bodyPr wrap="square" rtlCol="0">
            <a:spAutoFit/>
          </a:bodyPr>
          <a:lstStyle/>
          <a:p>
            <a:r>
              <a:rPr lang="en-US" sz="1200" dirty="0"/>
              <a:t>Papaioannou et al. CMAJ, 2015, 187(15):1135-44.</a:t>
            </a:r>
          </a:p>
          <a:p>
            <a:r>
              <a:rPr lang="en-US" sz="1200" dirty="0"/>
              <a:t>McArthur et al. </a:t>
            </a:r>
            <a:r>
              <a:rPr lang="en-US" sz="1200" i="1" dirty="0"/>
              <a:t>JAMDA</a:t>
            </a:r>
            <a:r>
              <a:rPr lang="en-US" sz="1200" dirty="0"/>
              <a:t>, 2021; 22(8):1726-34</a:t>
            </a:r>
          </a:p>
          <a:p>
            <a:r>
              <a:rPr lang="en-CA" sz="1200" dirty="0">
                <a:effectLst/>
                <a:latin typeface="Calibri" panose="020F0502020204030204" pitchFamily="34" charset="0"/>
                <a:ea typeface="Calibri" panose="020F0502020204030204" pitchFamily="34" charset="0"/>
                <a:cs typeface="Times New Roman" panose="02020603050405020304" pitchFamily="18" charset="0"/>
              </a:rPr>
              <a:t>PHAC 2020. Osteoporosis And Related Fractures in Canada Report from the Canadian Chronic Disease Surveillance System</a:t>
            </a:r>
          </a:p>
          <a:p>
            <a:endParaRPr lang="en-CA" sz="1200" dirty="0"/>
          </a:p>
        </p:txBody>
      </p:sp>
    </p:spTree>
    <p:extLst>
      <p:ext uri="{BB962C8B-B14F-4D97-AF65-F5344CB8AC3E}">
        <p14:creationId xmlns:p14="http://schemas.microsoft.com/office/powerpoint/2010/main" val="1967895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6876-5B74-DC58-55D0-27793D1A86AD}"/>
              </a:ext>
            </a:extLst>
          </p:cNvPr>
          <p:cNvSpPr>
            <a:spLocks noGrp="1"/>
          </p:cNvSpPr>
          <p:nvPr>
            <p:ph type="title"/>
          </p:nvPr>
        </p:nvSpPr>
        <p:spPr>
          <a:xfrm>
            <a:off x="561974" y="114690"/>
            <a:ext cx="7886700" cy="1325563"/>
          </a:xfrm>
        </p:spPr>
        <p:txBody>
          <a:bodyPr/>
          <a:lstStyle/>
          <a:p>
            <a:r>
              <a:rPr lang="en-CA" b="1" dirty="0"/>
              <a:t>What are hip protectors?</a:t>
            </a:r>
          </a:p>
        </p:txBody>
      </p:sp>
      <p:sp>
        <p:nvSpPr>
          <p:cNvPr id="3" name="Content Placeholder 2">
            <a:extLst>
              <a:ext uri="{FF2B5EF4-FFF2-40B4-BE49-F238E27FC236}">
                <a16:creationId xmlns:a16="http://schemas.microsoft.com/office/drawing/2014/main" id="{E81865D4-F03E-3728-527E-3ABD6626CE5E}"/>
              </a:ext>
            </a:extLst>
          </p:cNvPr>
          <p:cNvSpPr>
            <a:spLocks noGrp="1"/>
          </p:cNvSpPr>
          <p:nvPr>
            <p:ph idx="1"/>
          </p:nvPr>
        </p:nvSpPr>
        <p:spPr>
          <a:xfrm>
            <a:off x="628650" y="1131146"/>
            <a:ext cx="7886700" cy="4717203"/>
          </a:xfrm>
        </p:spPr>
        <p:txBody>
          <a:bodyPr>
            <a:normAutofit/>
          </a:bodyPr>
          <a:lstStyle/>
          <a:p>
            <a:r>
              <a:rPr lang="en-CA" dirty="0"/>
              <a:t>Personal protective equipment: </a:t>
            </a:r>
          </a:p>
          <a:p>
            <a:pPr lvl="1"/>
            <a:r>
              <a:rPr lang="en-CA" sz="2800" dirty="0"/>
              <a:t>Worn clothing or hip wraps with special padding on the sides to protect hips during a fall. </a:t>
            </a:r>
          </a:p>
          <a:p>
            <a:pPr lvl="1"/>
            <a:r>
              <a:rPr lang="en-CA" sz="2800" dirty="0"/>
              <a:t>Consist of two parts: impact protector and system that holds the protector in place.</a:t>
            </a:r>
          </a:p>
          <a:p>
            <a:pPr lvl="1"/>
            <a:r>
              <a:rPr lang="en-CA" sz="2800" dirty="0"/>
              <a:t>Some designed for one use, others for multiple impacts.</a:t>
            </a:r>
          </a:p>
          <a:p>
            <a:pPr lvl="1"/>
            <a:r>
              <a:rPr lang="en-CA" sz="2800" dirty="0"/>
              <a:t>Do not reduce risk of falling, but reduce risk of fracture.</a:t>
            </a:r>
          </a:p>
          <a:p>
            <a:pPr lvl="1"/>
            <a:r>
              <a:rPr lang="en-CA" sz="2800" dirty="0"/>
              <a:t>Recommended for those at high risk for falls and fractures.</a:t>
            </a:r>
          </a:p>
          <a:p>
            <a:pPr lvl="1"/>
            <a:endParaRPr lang="en-CA" dirty="0"/>
          </a:p>
          <a:p>
            <a:pPr lvl="1"/>
            <a:endParaRPr lang="en-CA" dirty="0"/>
          </a:p>
          <a:p>
            <a:pPr lvl="1"/>
            <a:endParaRPr lang="en-CA" dirty="0"/>
          </a:p>
          <a:p>
            <a:pPr lvl="1"/>
            <a:endParaRPr lang="en-CA" dirty="0"/>
          </a:p>
          <a:p>
            <a:pPr marL="457200" lvl="1" indent="0">
              <a:buNone/>
            </a:pPr>
            <a:endParaRPr lang="en-CA" dirty="0"/>
          </a:p>
          <a:p>
            <a:pPr marL="457200" lvl="1" indent="0">
              <a:buNone/>
            </a:pPr>
            <a:endParaRPr lang="en-CA" dirty="0"/>
          </a:p>
          <a:p>
            <a:pPr marL="0" indent="0">
              <a:buNone/>
            </a:pPr>
            <a:endParaRPr lang="en-CA" dirty="0"/>
          </a:p>
        </p:txBody>
      </p:sp>
      <p:pic>
        <p:nvPicPr>
          <p:cNvPr id="4" name="Picture 3">
            <a:extLst>
              <a:ext uri="{FF2B5EF4-FFF2-40B4-BE49-F238E27FC236}">
                <a16:creationId xmlns:a16="http://schemas.microsoft.com/office/drawing/2014/main" id="{CFB3C5F7-BAD6-2D68-F1C4-78B2E79DB71B}"/>
              </a:ext>
            </a:extLst>
          </p:cNvPr>
          <p:cNvPicPr>
            <a:picLocks noChangeAspect="1"/>
          </p:cNvPicPr>
          <p:nvPr/>
        </p:nvPicPr>
        <p:blipFill>
          <a:blip r:embed="rId3"/>
          <a:stretch>
            <a:fillRect/>
          </a:stretch>
        </p:blipFill>
        <p:spPr>
          <a:xfrm>
            <a:off x="158500" y="6311899"/>
            <a:ext cx="8693649" cy="780356"/>
          </a:xfrm>
          <a:prstGeom prst="rect">
            <a:avLst/>
          </a:prstGeom>
        </p:spPr>
      </p:pic>
    </p:spTree>
    <p:extLst>
      <p:ext uri="{BB962C8B-B14F-4D97-AF65-F5344CB8AC3E}">
        <p14:creationId xmlns:p14="http://schemas.microsoft.com/office/powerpoint/2010/main" val="92050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6876-5B74-DC58-55D0-27793D1A86AD}"/>
              </a:ext>
            </a:extLst>
          </p:cNvPr>
          <p:cNvSpPr>
            <a:spLocks noGrp="1"/>
          </p:cNvSpPr>
          <p:nvPr>
            <p:ph type="title"/>
          </p:nvPr>
        </p:nvSpPr>
        <p:spPr>
          <a:xfrm>
            <a:off x="561974" y="114690"/>
            <a:ext cx="7886700" cy="1325563"/>
          </a:xfrm>
        </p:spPr>
        <p:txBody>
          <a:bodyPr/>
          <a:lstStyle/>
          <a:p>
            <a:r>
              <a:rPr lang="en-CA" b="1" dirty="0"/>
              <a:t>How do hip protectors work?</a:t>
            </a:r>
          </a:p>
        </p:txBody>
      </p:sp>
      <p:sp>
        <p:nvSpPr>
          <p:cNvPr id="3" name="Content Placeholder 2">
            <a:extLst>
              <a:ext uri="{FF2B5EF4-FFF2-40B4-BE49-F238E27FC236}">
                <a16:creationId xmlns:a16="http://schemas.microsoft.com/office/drawing/2014/main" id="{E81865D4-F03E-3728-527E-3ABD6626CE5E}"/>
              </a:ext>
            </a:extLst>
          </p:cNvPr>
          <p:cNvSpPr>
            <a:spLocks noGrp="1"/>
          </p:cNvSpPr>
          <p:nvPr>
            <p:ph idx="1"/>
          </p:nvPr>
        </p:nvSpPr>
        <p:spPr>
          <a:xfrm>
            <a:off x="628650" y="1131147"/>
            <a:ext cx="7886700" cy="4351338"/>
          </a:xfrm>
        </p:spPr>
        <p:txBody>
          <a:bodyPr/>
          <a:lstStyle/>
          <a:p>
            <a:r>
              <a:rPr lang="en-CA" dirty="0"/>
              <a:t>Absorb the impact of a fall to protect the hip bone.</a:t>
            </a:r>
          </a:p>
        </p:txBody>
      </p:sp>
      <p:pic>
        <p:nvPicPr>
          <p:cNvPr id="4" name="Picture 3">
            <a:extLst>
              <a:ext uri="{FF2B5EF4-FFF2-40B4-BE49-F238E27FC236}">
                <a16:creationId xmlns:a16="http://schemas.microsoft.com/office/drawing/2014/main" id="{CFB3C5F7-BAD6-2D68-F1C4-78B2E79DB71B}"/>
              </a:ext>
            </a:extLst>
          </p:cNvPr>
          <p:cNvPicPr>
            <a:picLocks noChangeAspect="1"/>
          </p:cNvPicPr>
          <p:nvPr/>
        </p:nvPicPr>
        <p:blipFill>
          <a:blip r:embed="rId3"/>
          <a:stretch>
            <a:fillRect/>
          </a:stretch>
        </p:blipFill>
        <p:spPr>
          <a:xfrm>
            <a:off x="158500" y="6311899"/>
            <a:ext cx="8693649" cy="780356"/>
          </a:xfrm>
          <a:prstGeom prst="rect">
            <a:avLst/>
          </a:prstGeom>
        </p:spPr>
      </p:pic>
      <p:pic>
        <p:nvPicPr>
          <p:cNvPr id="5" name="Picture 4">
            <a:extLst>
              <a:ext uri="{FF2B5EF4-FFF2-40B4-BE49-F238E27FC236}">
                <a16:creationId xmlns:a16="http://schemas.microsoft.com/office/drawing/2014/main" id="{C6041121-BB7A-A6A2-8030-58353A4A7384}"/>
              </a:ext>
            </a:extLst>
          </p:cNvPr>
          <p:cNvPicPr>
            <a:picLocks noChangeAspect="1"/>
          </p:cNvPicPr>
          <p:nvPr/>
        </p:nvPicPr>
        <p:blipFill>
          <a:blip r:embed="rId4"/>
          <a:stretch>
            <a:fillRect/>
          </a:stretch>
        </p:blipFill>
        <p:spPr>
          <a:xfrm>
            <a:off x="1775149" y="1770909"/>
            <a:ext cx="5593702" cy="4106015"/>
          </a:xfrm>
          <a:prstGeom prst="rect">
            <a:avLst/>
          </a:prstGeom>
        </p:spPr>
      </p:pic>
      <p:sp>
        <p:nvSpPr>
          <p:cNvPr id="6" name="TextBox 5">
            <a:extLst>
              <a:ext uri="{FF2B5EF4-FFF2-40B4-BE49-F238E27FC236}">
                <a16:creationId xmlns:a16="http://schemas.microsoft.com/office/drawing/2014/main" id="{A529A345-1513-004B-148C-FA998EFEE1A0}"/>
              </a:ext>
            </a:extLst>
          </p:cNvPr>
          <p:cNvSpPr txBox="1"/>
          <p:nvPr/>
        </p:nvSpPr>
        <p:spPr>
          <a:xfrm>
            <a:off x="5744362" y="6049326"/>
            <a:ext cx="3399638" cy="276999"/>
          </a:xfrm>
          <a:prstGeom prst="rect">
            <a:avLst/>
          </a:prstGeom>
          <a:noFill/>
        </p:spPr>
        <p:txBody>
          <a:bodyPr wrap="square">
            <a:spAutoFit/>
          </a:bodyPr>
          <a:lstStyle/>
          <a:p>
            <a:r>
              <a:rPr lang="en-CA" sz="1200" dirty="0" err="1">
                <a:latin typeface="Calibri" panose="020F0502020204030204" pitchFamily="34" charset="0"/>
              </a:rPr>
              <a:t>Cianferotti</a:t>
            </a:r>
            <a:r>
              <a:rPr lang="en-CA" sz="1200" dirty="0">
                <a:latin typeface="Calibri" panose="020F0502020204030204" pitchFamily="34" charset="0"/>
              </a:rPr>
              <a:t> et al. </a:t>
            </a:r>
            <a:r>
              <a:rPr lang="en-CA" sz="1200" i="1" dirty="0" err="1">
                <a:latin typeface="Calibri" panose="020F0502020204030204" pitchFamily="34" charset="0"/>
              </a:rPr>
              <a:t>Calcif</a:t>
            </a:r>
            <a:r>
              <a:rPr lang="en-CA" sz="1200" i="1" dirty="0">
                <a:latin typeface="Calibri" panose="020F0502020204030204" pitchFamily="34" charset="0"/>
              </a:rPr>
              <a:t>  Tissue Int. </a:t>
            </a:r>
            <a:r>
              <a:rPr lang="en-CA" sz="1200" dirty="0">
                <a:latin typeface="Calibri" panose="020F0502020204030204" pitchFamily="34" charset="0"/>
              </a:rPr>
              <a:t>2015; 97(1):1-11.</a:t>
            </a:r>
          </a:p>
        </p:txBody>
      </p:sp>
    </p:spTree>
    <p:extLst>
      <p:ext uri="{BB962C8B-B14F-4D97-AF65-F5344CB8AC3E}">
        <p14:creationId xmlns:p14="http://schemas.microsoft.com/office/powerpoint/2010/main" val="1023437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6876-5B74-DC58-55D0-27793D1A86AD}"/>
              </a:ext>
            </a:extLst>
          </p:cNvPr>
          <p:cNvSpPr>
            <a:spLocks noGrp="1"/>
          </p:cNvSpPr>
          <p:nvPr>
            <p:ph type="title"/>
          </p:nvPr>
        </p:nvSpPr>
        <p:spPr>
          <a:xfrm>
            <a:off x="561974" y="114690"/>
            <a:ext cx="7886700" cy="1325563"/>
          </a:xfrm>
        </p:spPr>
        <p:txBody>
          <a:bodyPr/>
          <a:lstStyle/>
          <a:p>
            <a:r>
              <a:rPr lang="en-CA" b="1" dirty="0"/>
              <a:t>Types of hip protectors</a:t>
            </a:r>
          </a:p>
        </p:txBody>
      </p:sp>
      <p:pic>
        <p:nvPicPr>
          <p:cNvPr id="4" name="Picture 3">
            <a:extLst>
              <a:ext uri="{FF2B5EF4-FFF2-40B4-BE49-F238E27FC236}">
                <a16:creationId xmlns:a16="http://schemas.microsoft.com/office/drawing/2014/main" id="{CFB3C5F7-BAD6-2D68-F1C4-78B2E79DB71B}"/>
              </a:ext>
            </a:extLst>
          </p:cNvPr>
          <p:cNvPicPr>
            <a:picLocks noChangeAspect="1"/>
          </p:cNvPicPr>
          <p:nvPr/>
        </p:nvPicPr>
        <p:blipFill>
          <a:blip r:embed="rId3"/>
          <a:stretch>
            <a:fillRect/>
          </a:stretch>
        </p:blipFill>
        <p:spPr>
          <a:xfrm>
            <a:off x="158500" y="6311899"/>
            <a:ext cx="8693649" cy="780356"/>
          </a:xfrm>
          <a:prstGeom prst="rect">
            <a:avLst/>
          </a:prstGeom>
        </p:spPr>
      </p:pic>
      <p:pic>
        <p:nvPicPr>
          <p:cNvPr id="7" name="Picture 6">
            <a:extLst>
              <a:ext uri="{FF2B5EF4-FFF2-40B4-BE49-F238E27FC236}">
                <a16:creationId xmlns:a16="http://schemas.microsoft.com/office/drawing/2014/main" id="{AA1DBC4F-057E-2B19-93FA-CA4FFAF50993}"/>
              </a:ext>
            </a:extLst>
          </p:cNvPr>
          <p:cNvPicPr>
            <a:picLocks noChangeAspect="1"/>
          </p:cNvPicPr>
          <p:nvPr/>
        </p:nvPicPr>
        <p:blipFill>
          <a:blip r:embed="rId4"/>
          <a:stretch>
            <a:fillRect/>
          </a:stretch>
        </p:blipFill>
        <p:spPr>
          <a:xfrm>
            <a:off x="7411415" y="3234912"/>
            <a:ext cx="1751634" cy="1171575"/>
          </a:xfrm>
          <a:prstGeom prst="rect">
            <a:avLst/>
          </a:prstGeom>
        </p:spPr>
      </p:pic>
      <p:pic>
        <p:nvPicPr>
          <p:cNvPr id="8" name="Picture 7">
            <a:extLst>
              <a:ext uri="{FF2B5EF4-FFF2-40B4-BE49-F238E27FC236}">
                <a16:creationId xmlns:a16="http://schemas.microsoft.com/office/drawing/2014/main" id="{0AAFACFA-74B0-1E6A-31B0-7C2AB33AA72E}"/>
              </a:ext>
            </a:extLst>
          </p:cNvPr>
          <p:cNvPicPr>
            <a:picLocks noChangeAspect="1"/>
          </p:cNvPicPr>
          <p:nvPr/>
        </p:nvPicPr>
        <p:blipFill>
          <a:blip r:embed="rId5"/>
          <a:stretch>
            <a:fillRect/>
          </a:stretch>
        </p:blipFill>
        <p:spPr>
          <a:xfrm>
            <a:off x="6821924" y="4891621"/>
            <a:ext cx="1330934" cy="1330934"/>
          </a:xfrm>
          <a:prstGeom prst="rect">
            <a:avLst/>
          </a:prstGeom>
        </p:spPr>
      </p:pic>
      <p:pic>
        <p:nvPicPr>
          <p:cNvPr id="14" name="Picture 13">
            <a:extLst>
              <a:ext uri="{FF2B5EF4-FFF2-40B4-BE49-F238E27FC236}">
                <a16:creationId xmlns:a16="http://schemas.microsoft.com/office/drawing/2014/main" id="{E44DB364-2EBF-222F-BB44-D3D0648BBC9D}"/>
              </a:ext>
            </a:extLst>
          </p:cNvPr>
          <p:cNvPicPr>
            <a:picLocks noChangeAspect="1"/>
          </p:cNvPicPr>
          <p:nvPr/>
        </p:nvPicPr>
        <p:blipFill>
          <a:blip r:embed="rId6"/>
          <a:stretch>
            <a:fillRect/>
          </a:stretch>
        </p:blipFill>
        <p:spPr>
          <a:xfrm>
            <a:off x="628650" y="4490224"/>
            <a:ext cx="2000250" cy="1429527"/>
          </a:xfrm>
          <a:prstGeom prst="rect">
            <a:avLst/>
          </a:prstGeom>
        </p:spPr>
      </p:pic>
      <p:pic>
        <p:nvPicPr>
          <p:cNvPr id="15" name="Picture 14">
            <a:extLst>
              <a:ext uri="{FF2B5EF4-FFF2-40B4-BE49-F238E27FC236}">
                <a16:creationId xmlns:a16="http://schemas.microsoft.com/office/drawing/2014/main" id="{371E301F-8024-7E10-0186-2615ABBE67D1}"/>
              </a:ext>
            </a:extLst>
          </p:cNvPr>
          <p:cNvPicPr>
            <a:picLocks noChangeAspect="1"/>
          </p:cNvPicPr>
          <p:nvPr/>
        </p:nvPicPr>
        <p:blipFill>
          <a:blip r:embed="rId7"/>
          <a:stretch>
            <a:fillRect/>
          </a:stretch>
        </p:blipFill>
        <p:spPr>
          <a:xfrm>
            <a:off x="461278" y="1781918"/>
            <a:ext cx="1817517" cy="1771113"/>
          </a:xfrm>
          <a:prstGeom prst="rect">
            <a:avLst/>
          </a:prstGeom>
        </p:spPr>
      </p:pic>
      <p:sp>
        <p:nvSpPr>
          <p:cNvPr id="17" name="TextBox 16">
            <a:extLst>
              <a:ext uri="{FF2B5EF4-FFF2-40B4-BE49-F238E27FC236}">
                <a16:creationId xmlns:a16="http://schemas.microsoft.com/office/drawing/2014/main" id="{696159AD-C357-7D98-4FBA-EB668C839BA2}"/>
              </a:ext>
            </a:extLst>
          </p:cNvPr>
          <p:cNvSpPr txBox="1"/>
          <p:nvPr/>
        </p:nvSpPr>
        <p:spPr>
          <a:xfrm>
            <a:off x="1581150" y="5932720"/>
            <a:ext cx="3381375" cy="307777"/>
          </a:xfrm>
          <a:prstGeom prst="rect">
            <a:avLst/>
          </a:prstGeom>
          <a:noFill/>
        </p:spPr>
        <p:txBody>
          <a:bodyPr wrap="square" rtlCol="0">
            <a:spAutoFit/>
          </a:bodyPr>
          <a:lstStyle/>
          <a:p>
            <a:r>
              <a:rPr lang="en-CA" sz="1400" dirty="0"/>
              <a:t>Incontinence product-friendly</a:t>
            </a:r>
          </a:p>
        </p:txBody>
      </p:sp>
      <p:pic>
        <p:nvPicPr>
          <p:cNvPr id="18" name="Picture 17">
            <a:extLst>
              <a:ext uri="{FF2B5EF4-FFF2-40B4-BE49-F238E27FC236}">
                <a16:creationId xmlns:a16="http://schemas.microsoft.com/office/drawing/2014/main" id="{939ADD40-719D-6BF3-70F5-566095FFBB06}"/>
              </a:ext>
            </a:extLst>
          </p:cNvPr>
          <p:cNvPicPr>
            <a:picLocks noChangeAspect="1"/>
          </p:cNvPicPr>
          <p:nvPr/>
        </p:nvPicPr>
        <p:blipFill>
          <a:blip r:embed="rId8"/>
          <a:stretch>
            <a:fillRect/>
          </a:stretch>
        </p:blipFill>
        <p:spPr>
          <a:xfrm>
            <a:off x="2876589" y="3459498"/>
            <a:ext cx="1817516" cy="1817516"/>
          </a:xfrm>
          <a:prstGeom prst="rect">
            <a:avLst/>
          </a:prstGeom>
        </p:spPr>
      </p:pic>
      <p:pic>
        <p:nvPicPr>
          <p:cNvPr id="19" name="Picture 18">
            <a:extLst>
              <a:ext uri="{FF2B5EF4-FFF2-40B4-BE49-F238E27FC236}">
                <a16:creationId xmlns:a16="http://schemas.microsoft.com/office/drawing/2014/main" id="{BD58E1A7-F41C-6716-ACA9-A0B5B1C26591}"/>
              </a:ext>
            </a:extLst>
          </p:cNvPr>
          <p:cNvPicPr>
            <a:picLocks noChangeAspect="1"/>
          </p:cNvPicPr>
          <p:nvPr/>
        </p:nvPicPr>
        <p:blipFill>
          <a:blip r:embed="rId9"/>
          <a:stretch>
            <a:fillRect/>
          </a:stretch>
        </p:blipFill>
        <p:spPr>
          <a:xfrm>
            <a:off x="4770741" y="4199121"/>
            <a:ext cx="2000250" cy="2000250"/>
          </a:xfrm>
          <a:prstGeom prst="rect">
            <a:avLst/>
          </a:prstGeom>
        </p:spPr>
      </p:pic>
      <p:sp>
        <p:nvSpPr>
          <p:cNvPr id="24" name="TextBox 23">
            <a:extLst>
              <a:ext uri="{FF2B5EF4-FFF2-40B4-BE49-F238E27FC236}">
                <a16:creationId xmlns:a16="http://schemas.microsoft.com/office/drawing/2014/main" id="{00B08428-1ADE-F5C4-0243-69C35B72B1A6}"/>
              </a:ext>
            </a:extLst>
          </p:cNvPr>
          <p:cNvSpPr txBox="1"/>
          <p:nvPr/>
        </p:nvSpPr>
        <p:spPr>
          <a:xfrm>
            <a:off x="3860818" y="5333382"/>
            <a:ext cx="1708455" cy="307777"/>
          </a:xfrm>
          <a:prstGeom prst="rect">
            <a:avLst/>
          </a:prstGeom>
          <a:noFill/>
        </p:spPr>
        <p:txBody>
          <a:bodyPr wrap="square" rtlCol="0">
            <a:spAutoFit/>
          </a:bodyPr>
          <a:lstStyle/>
          <a:p>
            <a:r>
              <a:rPr lang="en-CA" sz="1400" dirty="0"/>
              <a:t>Fashion friendly</a:t>
            </a:r>
          </a:p>
        </p:txBody>
      </p:sp>
      <p:sp>
        <p:nvSpPr>
          <p:cNvPr id="25" name="TextBox 24">
            <a:extLst>
              <a:ext uri="{FF2B5EF4-FFF2-40B4-BE49-F238E27FC236}">
                <a16:creationId xmlns:a16="http://schemas.microsoft.com/office/drawing/2014/main" id="{E356FB7B-B215-2ED5-6786-79EF85059F56}"/>
              </a:ext>
            </a:extLst>
          </p:cNvPr>
          <p:cNvSpPr txBox="1"/>
          <p:nvPr/>
        </p:nvSpPr>
        <p:spPr>
          <a:xfrm>
            <a:off x="7143694" y="2655889"/>
            <a:ext cx="1708455" cy="307777"/>
          </a:xfrm>
          <a:prstGeom prst="rect">
            <a:avLst/>
          </a:prstGeom>
          <a:noFill/>
        </p:spPr>
        <p:txBody>
          <a:bodyPr wrap="square" rtlCol="0">
            <a:spAutoFit/>
          </a:bodyPr>
          <a:lstStyle/>
          <a:p>
            <a:r>
              <a:rPr lang="en-CA" sz="1400" dirty="0"/>
              <a:t>Toileting friendly</a:t>
            </a:r>
          </a:p>
        </p:txBody>
      </p:sp>
      <p:pic>
        <p:nvPicPr>
          <p:cNvPr id="23" name="Picture 22">
            <a:extLst>
              <a:ext uri="{FF2B5EF4-FFF2-40B4-BE49-F238E27FC236}">
                <a16:creationId xmlns:a16="http://schemas.microsoft.com/office/drawing/2014/main" id="{92BF01A7-131D-6473-3D6C-03024A61B7F2}"/>
              </a:ext>
            </a:extLst>
          </p:cNvPr>
          <p:cNvPicPr>
            <a:picLocks noChangeAspect="1"/>
          </p:cNvPicPr>
          <p:nvPr/>
        </p:nvPicPr>
        <p:blipFill>
          <a:blip r:embed="rId10"/>
          <a:stretch>
            <a:fillRect/>
          </a:stretch>
        </p:blipFill>
        <p:spPr>
          <a:xfrm>
            <a:off x="6558764" y="1037506"/>
            <a:ext cx="1451761" cy="1594962"/>
          </a:xfrm>
          <a:prstGeom prst="rect">
            <a:avLst/>
          </a:prstGeom>
        </p:spPr>
      </p:pic>
      <p:sp>
        <p:nvSpPr>
          <p:cNvPr id="3" name="TextBox 2">
            <a:extLst>
              <a:ext uri="{FF2B5EF4-FFF2-40B4-BE49-F238E27FC236}">
                <a16:creationId xmlns:a16="http://schemas.microsoft.com/office/drawing/2014/main" id="{3AD2AC8B-F273-01E5-CF40-4DB52C35E389}"/>
              </a:ext>
            </a:extLst>
          </p:cNvPr>
          <p:cNvSpPr txBox="1"/>
          <p:nvPr/>
        </p:nvSpPr>
        <p:spPr>
          <a:xfrm>
            <a:off x="4046405" y="2637603"/>
            <a:ext cx="2371725" cy="369332"/>
          </a:xfrm>
          <a:prstGeom prst="rect">
            <a:avLst/>
          </a:prstGeom>
          <a:noFill/>
        </p:spPr>
        <p:txBody>
          <a:bodyPr wrap="square" rtlCol="0">
            <a:spAutoFit/>
          </a:bodyPr>
          <a:lstStyle/>
          <a:p>
            <a:r>
              <a:rPr lang="en-CA" dirty="0"/>
              <a:t>Disposable/ stick on</a:t>
            </a:r>
          </a:p>
        </p:txBody>
      </p:sp>
      <p:graphicFrame>
        <p:nvGraphicFramePr>
          <p:cNvPr id="5" name="Object 4">
            <a:extLst>
              <a:ext uri="{FF2B5EF4-FFF2-40B4-BE49-F238E27FC236}">
                <a16:creationId xmlns:a16="http://schemas.microsoft.com/office/drawing/2014/main" id="{F2EC1EED-8772-8BAA-AA08-2D77134E4BBE}"/>
              </a:ext>
            </a:extLst>
          </p:cNvPr>
          <p:cNvGraphicFramePr>
            <a:graphicFrameLocks noChangeAspect="1"/>
          </p:cNvGraphicFramePr>
          <p:nvPr>
            <p:extLst>
              <p:ext uri="{D42A27DB-BD31-4B8C-83A1-F6EECF244321}">
                <p14:modId xmlns:p14="http://schemas.microsoft.com/office/powerpoint/2010/main" val="4233312168"/>
              </p:ext>
            </p:extLst>
          </p:nvPr>
        </p:nvGraphicFramePr>
        <p:xfrm>
          <a:off x="2955792" y="1291307"/>
          <a:ext cx="2466976" cy="1281113"/>
        </p:xfrm>
        <a:graphic>
          <a:graphicData uri="http://schemas.openxmlformats.org/presentationml/2006/ole">
            <mc:AlternateContent xmlns:mc="http://schemas.openxmlformats.org/markup-compatibility/2006">
              <mc:Choice xmlns:v="urn:schemas-microsoft-com:vml" Requires="v">
                <p:oleObj name="Bitmap Image" r:id="rId11" imgW="4933800" imgH="2562120" progId="PBrush">
                  <p:embed/>
                </p:oleObj>
              </mc:Choice>
              <mc:Fallback>
                <p:oleObj name="Bitmap Image" r:id="rId11" imgW="4933800" imgH="2562120" progId="PBrush">
                  <p:embed/>
                  <p:pic>
                    <p:nvPicPr>
                      <p:cNvPr id="0" name=""/>
                      <p:cNvPicPr/>
                      <p:nvPr/>
                    </p:nvPicPr>
                    <p:blipFill>
                      <a:blip r:embed="rId12"/>
                      <a:stretch>
                        <a:fillRect/>
                      </a:stretch>
                    </p:blipFill>
                    <p:spPr>
                      <a:xfrm>
                        <a:off x="2955792" y="1291307"/>
                        <a:ext cx="2466976" cy="1281113"/>
                      </a:xfrm>
                      <a:prstGeom prst="rect">
                        <a:avLst/>
                      </a:prstGeom>
                    </p:spPr>
                  </p:pic>
                </p:oleObj>
              </mc:Fallback>
            </mc:AlternateContent>
          </a:graphicData>
        </a:graphic>
      </p:graphicFrame>
    </p:spTree>
    <p:extLst>
      <p:ext uri="{BB962C8B-B14F-4D97-AF65-F5344CB8AC3E}">
        <p14:creationId xmlns:p14="http://schemas.microsoft.com/office/powerpoint/2010/main" val="4026440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1087</TotalTime>
  <Words>5536</Words>
  <Application>Microsoft Office PowerPoint</Application>
  <PresentationFormat>On-screen Show (4:3)</PresentationFormat>
  <Paragraphs>454</Paragraphs>
  <Slides>42</Slides>
  <Notes>36</Notes>
  <HiddenSlides>0</HiddenSlides>
  <MMClips>1</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62" baseType="lpstr">
      <vt:lpstr>AdvOT863180fb</vt:lpstr>
      <vt:lpstr>AdvOT863180fb+20</vt:lpstr>
      <vt:lpstr>AdvOT863180fb+fb</vt:lpstr>
      <vt:lpstr>AdvOTb92eb7df.I</vt:lpstr>
      <vt:lpstr>AdvOTb92eb7df.I+20</vt:lpstr>
      <vt:lpstr>AdvP4C4E51</vt:lpstr>
      <vt:lpstr>AdvPECFD32</vt:lpstr>
      <vt:lpstr>AdvTT5bf2ac07</vt:lpstr>
      <vt:lpstr>Arial</vt:lpstr>
      <vt:lpstr>BthbylAdvPTimes</vt:lpstr>
      <vt:lpstr>Calibri</vt:lpstr>
      <vt:lpstr>Calibri Light</vt:lpstr>
      <vt:lpstr>GaramondMT</vt:lpstr>
      <vt:lpstr>Open Sans</vt:lpstr>
      <vt:lpstr>Source Sans Pro</vt:lpstr>
      <vt:lpstr>SourceSansPro-Regular</vt:lpstr>
      <vt:lpstr>Wingdings</vt:lpstr>
      <vt:lpstr>YgrfmbBnnyhbAdvTT3713a231</vt:lpstr>
      <vt:lpstr>Office Theme</vt:lpstr>
      <vt:lpstr>Bitmap Image</vt:lpstr>
      <vt:lpstr>The ins and outs of hip protectors to prevent fractures </vt:lpstr>
      <vt:lpstr>PowerPoint Presentation</vt:lpstr>
      <vt:lpstr>Biomechanics of falls</vt:lpstr>
      <vt:lpstr>Biomechanics of falls</vt:lpstr>
      <vt:lpstr>Fracture Prevention Strategies for Frail Older Adults</vt:lpstr>
      <vt:lpstr>Fracture Prevention Strategies for Frail Older Adults</vt:lpstr>
      <vt:lpstr>What are hip protectors?</vt:lpstr>
      <vt:lpstr>How do hip protectors work?</vt:lpstr>
      <vt:lpstr>Types of hip protectors</vt:lpstr>
      <vt:lpstr>Latest trend: Hip protecting airbags</vt:lpstr>
      <vt:lpstr>Recommended design properties</vt:lpstr>
      <vt:lpstr>Secondary design properties</vt:lpstr>
      <vt:lpstr>Impact protector construction</vt:lpstr>
      <vt:lpstr>Hard vs soft: Which are better?</vt:lpstr>
      <vt:lpstr>Hip Protector Fit</vt:lpstr>
      <vt:lpstr>Proper positioning</vt:lpstr>
      <vt:lpstr>Some hip protectors do not cover the greater trochanter (GT)</vt:lpstr>
      <vt:lpstr>Hip protectors &amp; flooring properties</vt:lpstr>
      <vt:lpstr>How effective are hip protectors in preventing fractures?</vt:lpstr>
      <vt:lpstr>How effective are hip protectors in preventing fractures in LTC?</vt:lpstr>
      <vt:lpstr>How effective are hip protectors in preventing fractures?</vt:lpstr>
      <vt:lpstr>Existing research evidence is flawed</vt:lpstr>
      <vt:lpstr>Are hip protectors cost-effective?</vt:lpstr>
      <vt:lpstr>… So is there value in using hip protectors?  YES!</vt:lpstr>
      <vt:lpstr>PowerPoint Presentation</vt:lpstr>
      <vt:lpstr>Factors facilitating use in LTC</vt:lpstr>
      <vt:lpstr>Factors facilitating use in LTC</vt:lpstr>
      <vt:lpstr>Factors facilitating use in LTC</vt:lpstr>
      <vt:lpstr>Factors facilitating use in LTC</vt:lpstr>
      <vt:lpstr>Barriers to use in LTC</vt:lpstr>
      <vt:lpstr>Barriers to use in LTC</vt:lpstr>
      <vt:lpstr>Barriers to use in LTC</vt:lpstr>
      <vt:lpstr>Barriers to use in LTC</vt:lpstr>
      <vt:lpstr>Community-dwelling older adults: Factors facilitating use</vt:lpstr>
      <vt:lpstr>Community-dwelling older adults: Barriers to use</vt:lpstr>
      <vt:lpstr>Does adherence vary based on type of hip protector?</vt:lpstr>
      <vt:lpstr>Strategies to improve adherence</vt:lpstr>
      <vt:lpstr>Patient Education Tools</vt:lpstr>
      <vt:lpstr>Proper selection</vt:lpstr>
      <vt:lpstr>A final word about fracture prevention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ins and outs of hip protectors to prevent fractures</dc:title>
  <dc:creator>Loretta Hillier</dc:creator>
  <cp:lastModifiedBy>Loretta Hillier</cp:lastModifiedBy>
  <cp:revision>9</cp:revision>
  <dcterms:created xsi:type="dcterms:W3CDTF">2022-08-02T17:34:39Z</dcterms:created>
  <dcterms:modified xsi:type="dcterms:W3CDTF">2023-05-15T19:39:06Z</dcterms:modified>
</cp:coreProperties>
</file>