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10"/>
  </p:notesMasterIdLst>
  <p:handoutMasterIdLst>
    <p:handoutMasterId r:id="rId11"/>
  </p:handoutMasterIdLst>
  <p:sldIdLst>
    <p:sldId id="280" r:id="rId2"/>
    <p:sldId id="287" r:id="rId3"/>
    <p:sldId id="288" r:id="rId4"/>
    <p:sldId id="289" r:id="rId5"/>
    <p:sldId id="290" r:id="rId6"/>
    <p:sldId id="291" r:id="rId7"/>
    <p:sldId id="292" r:id="rId8"/>
    <p:sldId id="293" r:id="rId9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174" autoAdjust="0"/>
  </p:normalViewPr>
  <p:slideViewPr>
    <p:cSldViewPr>
      <p:cViewPr>
        <p:scale>
          <a:sx n="71" d="100"/>
          <a:sy n="71" d="100"/>
        </p:scale>
        <p:origin x="-19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6026FB1-08F6-48BC-A5F2-5BCCC047E096}" type="datetimeFigureOut">
              <a:rPr lang="en-US"/>
              <a:pPr>
                <a:defRPr/>
              </a:pPr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5D12B60-22B9-4796-A265-E399E5B14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01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460875"/>
            <a:ext cx="5680075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4A2D00-FEA5-481B-953A-EC69701CC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623DF1-0EDB-493A-8174-CE6D251B2A0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6813" y="692150"/>
            <a:ext cx="4695825" cy="35210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Outcome was to determine the # of alerts, # of response, agreement between physician and pharacist (place at bottom of flow sheet)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PLACE IN NEW SLIDE WITH FLOW SHEET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Why not over prescribed: an alert was created for all the medications regardless of proper dosage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NO RESPONSE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Reason, antibiotic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Get case mix from the LTC (gender &amp; age)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Half were from hamilton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BDC15B-298F-4E1B-8DC8-45C312CF735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6813" y="692150"/>
            <a:ext cx="4695825" cy="35210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Outcome was to determine the # of alerts, # of response, agreement between physician and pharacist (place at bottom of flow sheet)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PLACE IN NEW SLIDE WITH FLOW SHEET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Why not over prescribed: an alert was created for all the medications regardless of proper dosage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NO RESPONSE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Reason, antibiotic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Get case mix from the LTC (gender &amp; age)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Half were from hamilton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171F4-F155-44D9-ABC6-2A4783223EF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84E364-E3E5-4616-931C-A023B8D30DC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Implemented in over 20 ltc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Need to review grant.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Key message: high rate of acceptance by physicians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High acceptance because the system addressed the identified needs of the physicians in ltc.  Relationship between physicians and pharmacist.  Value added, did not add to the time (perceived as a service). CrCl was calculated.  Physicians still had the prescribing responsibility. Pharmacist was available for discussion.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Adversary local opinion leaders was percieved to be credible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B24CA-9232-4C47-B98C-F6ADBA5C1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22E46-7773-401B-A101-512BA2A79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79F46-27BF-4A75-8B58-3CC5CD0B7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A1E47-2132-467B-B5DB-18DCAD8CB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C26A1-48C1-4281-91CE-EBF8375E3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0A417-8E2E-4E32-A00E-A3E09E610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4B446-8528-4896-9DEE-547C88830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24BF4-B379-462E-995C-055182F85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8E44C-06A0-4E02-A7CB-36AA19480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BB44-43D6-4DF9-BBF9-BDBDA8102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5B5BA2-3795-4628-B28F-CF88CA5AA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400000"/>
              </a:schemeClr>
            </a:gs>
            <a:gs pos="25000">
              <a:schemeClr val="bg1">
                <a:tint val="83000"/>
                <a:satMod val="320000"/>
              </a:schemeClr>
            </a:gs>
            <a:gs pos="100000">
              <a:schemeClr val="bg1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A3824F-421D-4585-B87C-EBC5F5173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30" r:id="rId9"/>
    <p:sldLayoutId id="2147483928" r:id="rId10"/>
    <p:sldLayoutId id="214748392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50000">
              <a:schemeClr val="bg1"/>
            </a:gs>
            <a:gs pos="100000">
              <a:schemeClr val="bg1">
                <a:gamma/>
                <a:shade val="6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" y="838200"/>
            <a:ext cx="8610600" cy="2209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</a:br>
            <a: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</a:br>
            <a: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</a:br>
            <a: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</a:br>
            <a: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solidFill>
                  <a:schemeClr val="bg2"/>
                </a:solidFill>
                <a:effectLst/>
                <a:latin typeface="Arial" charset="0"/>
                <a:cs typeface="Arial" charset="0"/>
              </a:rPr>
            </a:br>
            <a:r>
              <a:rPr lang="en-US" sz="4900" dirty="0" smtClean="0">
                <a:solidFill>
                  <a:srgbClr val="7030A0"/>
                </a:solidFill>
              </a:rPr>
              <a:t>Renal Function in Elderly </a:t>
            </a:r>
            <a:br>
              <a:rPr lang="en-US" sz="4900" dirty="0" smtClean="0">
                <a:solidFill>
                  <a:srgbClr val="7030A0"/>
                </a:solidFill>
              </a:rPr>
            </a:br>
            <a:r>
              <a:rPr lang="en-US" sz="4900" dirty="0" smtClean="0">
                <a:solidFill>
                  <a:srgbClr val="7030A0"/>
                </a:solidFill>
              </a:rPr>
              <a:t>Long-Term Care Home Residents</a:t>
            </a:r>
            <a:r>
              <a:rPr lang="en-US" sz="49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/>
            </a:r>
            <a:br>
              <a:rPr lang="en-US" sz="4900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endParaRPr lang="en-US" sz="4900" dirty="0" smtClean="0">
              <a:solidFill>
                <a:srgbClr val="7030A0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2971800"/>
            <a:ext cx="82804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981200" y="3581400"/>
            <a:ext cx="5649303" cy="2185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</a:rPr>
              <a:t>Summary of Recent Literature</a:t>
            </a:r>
          </a:p>
          <a:p>
            <a:pPr eaLnBrk="1" hangingPunct="1"/>
            <a:endParaRPr lang="en-US" sz="3200" dirty="0">
              <a:solidFill>
                <a:srgbClr val="7030A0"/>
              </a:solidFill>
            </a:endParaRPr>
          </a:p>
          <a:p>
            <a:pPr eaLnBrk="1" hangingPunct="1"/>
            <a:endParaRPr lang="en-US" sz="3200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rgbClr val="7030A0"/>
                </a:solidFill>
              </a:rPr>
              <a:t>2011</a:t>
            </a:r>
          </a:p>
          <a:p>
            <a:pPr eaLnBrk="1" hangingPunct="1"/>
            <a:r>
              <a:rPr lang="en-US" sz="2000" dirty="0" smtClean="0">
                <a:solidFill>
                  <a:srgbClr val="7030A0"/>
                </a:solidFill>
              </a:rPr>
              <a:t>Dr. Alexandra Papaioannou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z="3600" b="1" dirty="0" smtClean="0">
                <a:solidFill>
                  <a:srgbClr val="7030A0"/>
                </a:solidFill>
              </a:rPr>
              <a:t>Piloting a Renal Drug Alert System for Prescribing to Residents in LTC</a:t>
            </a:r>
            <a:r>
              <a:rPr lang="en-US" sz="3600" baseline="30000" dirty="0" smtClean="0">
                <a:solidFill>
                  <a:srgbClr val="7030A0"/>
                </a:solidFill>
              </a:rPr>
              <a:t>1</a:t>
            </a:r>
            <a:endParaRPr lang="en-US" sz="3600" dirty="0" smtClean="0">
              <a:solidFill>
                <a:srgbClr val="7030A0"/>
              </a:solidFill>
            </a:endParaRP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 eaLnBrk="1" hangingPunct="1">
              <a:buClr>
                <a:schemeClr val="bg2">
                  <a:lumMod val="75000"/>
                </a:schemeClr>
              </a:buClr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Due to age-related declines in kidney function, 40% of LTC residents have some degree of renal impairment.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eaLnBrk="1" hangingPunct="1">
              <a:buClr>
                <a:schemeClr val="bg2">
                  <a:lumMod val="75000"/>
                </a:schemeClr>
              </a:buClr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Renally excreted drugs require dose and frequency adjustments</a:t>
            </a:r>
          </a:p>
          <a:p>
            <a:pPr eaLnBrk="1" hangingPunct="1">
              <a:buClr>
                <a:schemeClr val="bg2">
                  <a:lumMod val="75000"/>
                </a:schemeClr>
              </a:buClr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CA" sz="2400" dirty="0" smtClean="0">
                <a:latin typeface="Arial" pitchFamily="34" charset="0"/>
                <a:cs typeface="Arial" pitchFamily="34" charset="0"/>
              </a:rPr>
              <a:t>computerized clinical decision support system (CDSS) is recommended to assist with prescribing</a:t>
            </a:r>
          </a:p>
          <a:p>
            <a:pPr eaLnBrk="1" hangingPunct="1">
              <a:buClr>
                <a:schemeClr val="bg2">
                  <a:lumMod val="75000"/>
                </a:schemeClr>
              </a:buClr>
            </a:pPr>
            <a:r>
              <a:rPr lang="en-CA" sz="2400" dirty="0" smtClean="0">
                <a:latin typeface="Arial" pitchFamily="34" charset="0"/>
                <a:cs typeface="Arial" pitchFamily="34" charset="0"/>
              </a:rPr>
              <a:t>A literature review determined the top </a:t>
            </a:r>
            <a:r>
              <a:rPr lang="en-CA" sz="2400" dirty="0" err="1" smtClean="0">
                <a:latin typeface="Arial" pitchFamily="34" charset="0"/>
                <a:cs typeface="Arial" pitchFamily="34" charset="0"/>
              </a:rPr>
              <a:t>renally</a:t>
            </a:r>
            <a:r>
              <a:rPr lang="en-CA" sz="2400" dirty="0" smtClean="0">
                <a:latin typeface="Arial" pitchFamily="34" charset="0"/>
                <a:cs typeface="Arial" pitchFamily="34" charset="0"/>
              </a:rPr>
              <a:t> excreted medications  that required frequent dose adjustments.</a:t>
            </a:r>
          </a:p>
          <a:p>
            <a:pPr eaLnBrk="1" hangingPunct="1">
              <a:buClr>
                <a:schemeClr val="bg2">
                  <a:lumMod val="75000"/>
                </a:schemeClr>
              </a:buClr>
            </a:pPr>
            <a:r>
              <a:rPr lang="en-CA" sz="2400" dirty="0" smtClean="0">
                <a:latin typeface="Arial" pitchFamily="34" charset="0"/>
                <a:cs typeface="Arial" pitchFamily="34" charset="0"/>
              </a:rPr>
              <a:t>They were all reviewed by an expert panel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057900"/>
            <a:ext cx="2740025" cy="8001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Kennedy CC et al. JAGS 2011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CA" sz="1400" dirty="0">
                <a:latin typeface="+mn-lt"/>
              </a:rPr>
              <a:t>Garg AX et al. Kidney Int. 2004</a:t>
            </a:r>
            <a:endParaRPr lang="en-US" sz="1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905000"/>
            <a:ext cx="82804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6"/>
          <p:cNvPicPr>
            <a:picLocks noChangeAspect="1" noChangeArrowheads="1"/>
          </p:cNvPicPr>
          <p:nvPr/>
        </p:nvPicPr>
        <p:blipFill>
          <a:blip r:embed="rId2" cstate="print"/>
          <a:srcRect r="34970"/>
          <a:stretch>
            <a:fillRect/>
          </a:stretch>
        </p:blipFill>
        <p:spPr bwMode="auto">
          <a:xfrm>
            <a:off x="1524000" y="1524000"/>
            <a:ext cx="6471634" cy="5105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3075" name="TextBox 28"/>
          <p:cNvSpPr txBox="1">
            <a:spLocks noChangeArrowheads="1"/>
          </p:cNvSpPr>
          <p:nvPr/>
        </p:nvSpPr>
        <p:spPr bwMode="auto">
          <a:xfrm>
            <a:off x="685800" y="685800"/>
            <a:ext cx="822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>
                <a:solidFill>
                  <a:srgbClr val="7030A0"/>
                </a:solidFill>
                <a:latin typeface="Calibri" pitchFamily="34" charset="0"/>
              </a:rPr>
              <a:t>Flow-Chart of the Computerized Clinical Decision Support System for </a:t>
            </a:r>
          </a:p>
          <a:p>
            <a:pPr algn="ctr"/>
            <a:r>
              <a:rPr lang="en-CA" sz="2000" b="1" dirty="0">
                <a:solidFill>
                  <a:srgbClr val="7030A0"/>
                </a:solidFill>
                <a:latin typeface="Calibri" pitchFamily="34" charset="0"/>
              </a:rPr>
              <a:t>Renal Prescribing</a:t>
            </a:r>
            <a:endParaRPr lang="en-US" sz="2000" dirty="0">
              <a:solidFill>
                <a:srgbClr val="7030A0"/>
              </a:solidFill>
              <a:latin typeface="Calibri" pitchFamily="34" charset="0"/>
            </a:endParaRPr>
          </a:p>
          <a:p>
            <a:endParaRPr lang="en-US" sz="1600" dirty="0">
              <a:latin typeface="Calibri" pitchFamily="34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6889750" y="3352800"/>
            <a:ext cx="2254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Kennedy CC et al. JAGS 2011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030A0"/>
                </a:solidFill>
              </a:rPr>
              <a:t>Study Results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8943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ALERT computer program conducted an initial review of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all medications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; new orders were also tracked over a 3 month time-period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None/>
              <a:defRPr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7 LTC homes (Total Residents, N=1196)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None/>
              <a:defRPr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Mean age = 87 years (SD= 7.4)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None/>
              <a:defRPr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Female = 81%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None/>
              <a:defRPr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Mean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CrCl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= 34.6 mL/min (SD = 12.3)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52400" y="6400800"/>
            <a:ext cx="2254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Kennedy CC et al. JAGS 2011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676400"/>
            <a:ext cx="82804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en-US" dirty="0" smtClean="0"/>
              <a:t> </a:t>
            </a: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3894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446 ALERTS were generated in 321 patients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–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27% of all LTC residents had at least one ALERT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–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30% had 2 or more ALERTS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The pharmacists sent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63% of ALERTS to the physician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–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physician responded to 96% of the recommendations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–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latin typeface="Arial" pitchFamily="34" charset="0"/>
                <a:cs typeface="Arial" pitchFamily="34" charset="0"/>
              </a:rPr>
              <a:t>physician’s response agreed with the pharmacist’s recommendation 80% of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time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–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CA" dirty="0">
                <a:latin typeface="Arial" pitchFamily="34" charset="0"/>
                <a:cs typeface="Arial" pitchFamily="34" charset="0"/>
              </a:rPr>
              <a:t>45% of all Alerts </a:t>
            </a:r>
            <a:r>
              <a:rPr lang="en-CA" dirty="0" smtClean="0">
                <a:latin typeface="Arial" pitchFamily="34" charset="0"/>
                <a:cs typeface="Arial" pitchFamily="34" charset="0"/>
              </a:rPr>
              <a:t>were for </a:t>
            </a:r>
            <a:r>
              <a:rPr lang="en-CA" dirty="0">
                <a:latin typeface="Arial" pitchFamily="34" charset="0"/>
                <a:cs typeface="Arial" pitchFamily="34" charset="0"/>
              </a:rPr>
              <a:t>Digoxin, </a:t>
            </a:r>
            <a:r>
              <a:rPr lang="en-CA" dirty="0" smtClean="0">
                <a:latin typeface="Arial" pitchFamily="34" charset="0"/>
                <a:cs typeface="Arial" pitchFamily="34" charset="0"/>
              </a:rPr>
              <a:t>Ranitidine, Metformin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152400" y="6400800"/>
            <a:ext cx="2254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Kennedy CC et al. JAGS 2011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676400"/>
            <a:ext cx="82804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04800" y="1447800"/>
            <a:ext cx="3124200" cy="13716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Residents with Renal Prescribing Alerts During a-month Period*</a:t>
            </a: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58750" y="990600"/>
            <a:ext cx="8985250" cy="4908550"/>
            <a:chOff x="152" y="728"/>
            <a:chExt cx="5660" cy="3092"/>
          </a:xfrm>
        </p:grpSpPr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5731" y="3666"/>
              <a:ext cx="8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152" y="728"/>
              <a:ext cx="5563" cy="3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2934" y="2611"/>
              <a:ext cx="2157" cy="381"/>
            </a:xfrm>
            <a:custGeom>
              <a:avLst/>
              <a:gdLst>
                <a:gd name="T0" fmla="*/ 2157 w 2157"/>
                <a:gd name="T1" fmla="*/ 381 h 381"/>
                <a:gd name="T2" fmla="*/ 2157 w 2157"/>
                <a:gd name="T3" fmla="*/ 300 h 381"/>
                <a:gd name="T4" fmla="*/ 0 w 2157"/>
                <a:gd name="T5" fmla="*/ 300 h 381"/>
                <a:gd name="T6" fmla="*/ 0 w 2157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7"/>
                <a:gd name="T13" fmla="*/ 0 h 381"/>
                <a:gd name="T14" fmla="*/ 2157 w 2157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7" h="381">
                  <a:moveTo>
                    <a:pt x="2157" y="381"/>
                  </a:moveTo>
                  <a:lnTo>
                    <a:pt x="2157" y="300"/>
                  </a:lnTo>
                  <a:lnTo>
                    <a:pt x="0" y="30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2934" y="2611"/>
              <a:ext cx="721" cy="381"/>
            </a:xfrm>
            <a:custGeom>
              <a:avLst/>
              <a:gdLst>
                <a:gd name="T0" fmla="*/ 721 w 721"/>
                <a:gd name="T1" fmla="*/ 381 h 381"/>
                <a:gd name="T2" fmla="*/ 721 w 721"/>
                <a:gd name="T3" fmla="*/ 300 h 381"/>
                <a:gd name="T4" fmla="*/ 0 w 721"/>
                <a:gd name="T5" fmla="*/ 300 h 381"/>
                <a:gd name="T6" fmla="*/ 0 w 721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1"/>
                <a:gd name="T13" fmla="*/ 0 h 381"/>
                <a:gd name="T14" fmla="*/ 721 w 721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1" h="381">
                  <a:moveTo>
                    <a:pt x="721" y="381"/>
                  </a:moveTo>
                  <a:lnTo>
                    <a:pt x="721" y="300"/>
                  </a:lnTo>
                  <a:lnTo>
                    <a:pt x="0" y="300"/>
                  </a:lnTo>
                  <a:lnTo>
                    <a:pt x="0" y="0"/>
                  </a:lnTo>
                </a:path>
              </a:pathLst>
            </a:custGeom>
            <a:noFill/>
            <a:ln w="1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2212" y="2611"/>
              <a:ext cx="722" cy="381"/>
            </a:xfrm>
            <a:custGeom>
              <a:avLst/>
              <a:gdLst>
                <a:gd name="T0" fmla="*/ 0 w 722"/>
                <a:gd name="T1" fmla="*/ 381 h 381"/>
                <a:gd name="T2" fmla="*/ 0 w 722"/>
                <a:gd name="T3" fmla="*/ 300 h 381"/>
                <a:gd name="T4" fmla="*/ 722 w 722"/>
                <a:gd name="T5" fmla="*/ 300 h 381"/>
                <a:gd name="T6" fmla="*/ 722 w 722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2"/>
                <a:gd name="T13" fmla="*/ 0 h 381"/>
                <a:gd name="T14" fmla="*/ 722 w 722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2" h="381">
                  <a:moveTo>
                    <a:pt x="0" y="381"/>
                  </a:moveTo>
                  <a:lnTo>
                    <a:pt x="0" y="300"/>
                  </a:lnTo>
                  <a:lnTo>
                    <a:pt x="722" y="300"/>
                  </a:lnTo>
                  <a:lnTo>
                    <a:pt x="722" y="0"/>
                  </a:lnTo>
                </a:path>
              </a:pathLst>
            </a:custGeom>
            <a:noFill/>
            <a:ln w="1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768" y="2611"/>
              <a:ext cx="2166" cy="381"/>
            </a:xfrm>
            <a:custGeom>
              <a:avLst/>
              <a:gdLst>
                <a:gd name="T0" fmla="*/ 0 w 2166"/>
                <a:gd name="T1" fmla="*/ 381 h 381"/>
                <a:gd name="T2" fmla="*/ 0 w 2166"/>
                <a:gd name="T3" fmla="*/ 300 h 381"/>
                <a:gd name="T4" fmla="*/ 2166 w 2166"/>
                <a:gd name="T5" fmla="*/ 300 h 381"/>
                <a:gd name="T6" fmla="*/ 2166 w 2166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6"/>
                <a:gd name="T13" fmla="*/ 0 h 381"/>
                <a:gd name="T14" fmla="*/ 2166 w 2166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6" h="381">
                  <a:moveTo>
                    <a:pt x="0" y="381"/>
                  </a:moveTo>
                  <a:lnTo>
                    <a:pt x="0" y="300"/>
                  </a:lnTo>
                  <a:lnTo>
                    <a:pt x="2166" y="300"/>
                  </a:lnTo>
                  <a:lnTo>
                    <a:pt x="2166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3655" y="1483"/>
              <a:ext cx="722" cy="381"/>
            </a:xfrm>
            <a:custGeom>
              <a:avLst/>
              <a:gdLst>
                <a:gd name="T0" fmla="*/ 722 w 722"/>
                <a:gd name="T1" fmla="*/ 381 h 381"/>
                <a:gd name="T2" fmla="*/ 722 w 722"/>
                <a:gd name="T3" fmla="*/ 300 h 381"/>
                <a:gd name="T4" fmla="*/ 0 w 722"/>
                <a:gd name="T5" fmla="*/ 300 h 381"/>
                <a:gd name="T6" fmla="*/ 0 w 722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2"/>
                <a:gd name="T13" fmla="*/ 0 h 381"/>
                <a:gd name="T14" fmla="*/ 722 w 722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2" h="381">
                  <a:moveTo>
                    <a:pt x="722" y="381"/>
                  </a:moveTo>
                  <a:lnTo>
                    <a:pt x="722" y="300"/>
                  </a:lnTo>
                  <a:lnTo>
                    <a:pt x="0" y="300"/>
                  </a:ln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2934" y="1483"/>
              <a:ext cx="721" cy="381"/>
            </a:xfrm>
            <a:custGeom>
              <a:avLst/>
              <a:gdLst>
                <a:gd name="T0" fmla="*/ 0 w 721"/>
                <a:gd name="T1" fmla="*/ 381 h 381"/>
                <a:gd name="T2" fmla="*/ 0 w 721"/>
                <a:gd name="T3" fmla="*/ 300 h 381"/>
                <a:gd name="T4" fmla="*/ 721 w 721"/>
                <a:gd name="T5" fmla="*/ 300 h 381"/>
                <a:gd name="T6" fmla="*/ 721 w 721"/>
                <a:gd name="T7" fmla="*/ 0 h 3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1"/>
                <a:gd name="T13" fmla="*/ 0 h 381"/>
                <a:gd name="T14" fmla="*/ 721 w 721"/>
                <a:gd name="T15" fmla="*/ 381 h 3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1" h="381">
                  <a:moveTo>
                    <a:pt x="0" y="381"/>
                  </a:moveTo>
                  <a:lnTo>
                    <a:pt x="0" y="300"/>
                  </a:lnTo>
                  <a:lnTo>
                    <a:pt x="721" y="300"/>
                  </a:lnTo>
                  <a:lnTo>
                    <a:pt x="721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8" name="Freeform 15"/>
            <p:cNvSpPr>
              <a:spLocks/>
            </p:cNvSpPr>
            <p:nvPr/>
          </p:nvSpPr>
          <p:spPr bwMode="auto">
            <a:xfrm>
              <a:off x="3039" y="728"/>
              <a:ext cx="1233" cy="755"/>
            </a:xfrm>
            <a:custGeom>
              <a:avLst/>
              <a:gdLst>
                <a:gd name="T0" fmla="*/ 122 w 1233"/>
                <a:gd name="T1" fmla="*/ 0 h 755"/>
                <a:gd name="T2" fmla="*/ 106 w 1233"/>
                <a:gd name="T3" fmla="*/ 0 h 755"/>
                <a:gd name="T4" fmla="*/ 97 w 1233"/>
                <a:gd name="T5" fmla="*/ 8 h 755"/>
                <a:gd name="T6" fmla="*/ 81 w 1233"/>
                <a:gd name="T7" fmla="*/ 8 h 755"/>
                <a:gd name="T8" fmla="*/ 73 w 1233"/>
                <a:gd name="T9" fmla="*/ 8 h 755"/>
                <a:gd name="T10" fmla="*/ 65 w 1233"/>
                <a:gd name="T11" fmla="*/ 16 h 755"/>
                <a:gd name="T12" fmla="*/ 49 w 1233"/>
                <a:gd name="T13" fmla="*/ 24 h 755"/>
                <a:gd name="T14" fmla="*/ 33 w 1233"/>
                <a:gd name="T15" fmla="*/ 41 h 755"/>
                <a:gd name="T16" fmla="*/ 16 w 1233"/>
                <a:gd name="T17" fmla="*/ 57 h 755"/>
                <a:gd name="T18" fmla="*/ 8 w 1233"/>
                <a:gd name="T19" fmla="*/ 65 h 755"/>
                <a:gd name="T20" fmla="*/ 8 w 1233"/>
                <a:gd name="T21" fmla="*/ 81 h 755"/>
                <a:gd name="T22" fmla="*/ 0 w 1233"/>
                <a:gd name="T23" fmla="*/ 89 h 755"/>
                <a:gd name="T24" fmla="*/ 0 w 1233"/>
                <a:gd name="T25" fmla="*/ 106 h 755"/>
                <a:gd name="T26" fmla="*/ 0 w 1233"/>
                <a:gd name="T27" fmla="*/ 114 h 755"/>
                <a:gd name="T28" fmla="*/ 0 w 1233"/>
                <a:gd name="T29" fmla="*/ 130 h 755"/>
                <a:gd name="T30" fmla="*/ 0 w 1233"/>
                <a:gd name="T31" fmla="*/ 633 h 755"/>
                <a:gd name="T32" fmla="*/ 0 w 1233"/>
                <a:gd name="T33" fmla="*/ 641 h 755"/>
                <a:gd name="T34" fmla="*/ 0 w 1233"/>
                <a:gd name="T35" fmla="*/ 657 h 755"/>
                <a:gd name="T36" fmla="*/ 0 w 1233"/>
                <a:gd name="T37" fmla="*/ 665 h 755"/>
                <a:gd name="T38" fmla="*/ 8 w 1233"/>
                <a:gd name="T39" fmla="*/ 682 h 755"/>
                <a:gd name="T40" fmla="*/ 8 w 1233"/>
                <a:gd name="T41" fmla="*/ 690 h 755"/>
                <a:gd name="T42" fmla="*/ 16 w 1233"/>
                <a:gd name="T43" fmla="*/ 698 h 755"/>
                <a:gd name="T44" fmla="*/ 33 w 1233"/>
                <a:gd name="T45" fmla="*/ 722 h 755"/>
                <a:gd name="T46" fmla="*/ 49 w 1233"/>
                <a:gd name="T47" fmla="*/ 730 h 755"/>
                <a:gd name="T48" fmla="*/ 65 w 1233"/>
                <a:gd name="T49" fmla="*/ 739 h 755"/>
                <a:gd name="T50" fmla="*/ 73 w 1233"/>
                <a:gd name="T51" fmla="*/ 747 h 755"/>
                <a:gd name="T52" fmla="*/ 81 w 1233"/>
                <a:gd name="T53" fmla="*/ 747 h 755"/>
                <a:gd name="T54" fmla="*/ 97 w 1233"/>
                <a:gd name="T55" fmla="*/ 755 h 755"/>
                <a:gd name="T56" fmla="*/ 106 w 1233"/>
                <a:gd name="T57" fmla="*/ 755 h 755"/>
                <a:gd name="T58" fmla="*/ 122 w 1233"/>
                <a:gd name="T59" fmla="*/ 755 h 755"/>
                <a:gd name="T60" fmla="*/ 1103 w 1233"/>
                <a:gd name="T61" fmla="*/ 755 h 755"/>
                <a:gd name="T62" fmla="*/ 1119 w 1233"/>
                <a:gd name="T63" fmla="*/ 755 h 755"/>
                <a:gd name="T64" fmla="*/ 1127 w 1233"/>
                <a:gd name="T65" fmla="*/ 755 h 755"/>
                <a:gd name="T66" fmla="*/ 1144 w 1233"/>
                <a:gd name="T67" fmla="*/ 747 h 755"/>
                <a:gd name="T68" fmla="*/ 1152 w 1233"/>
                <a:gd name="T69" fmla="*/ 747 h 755"/>
                <a:gd name="T70" fmla="*/ 1168 w 1233"/>
                <a:gd name="T71" fmla="*/ 739 h 755"/>
                <a:gd name="T72" fmla="*/ 1176 w 1233"/>
                <a:gd name="T73" fmla="*/ 730 h 755"/>
                <a:gd name="T74" fmla="*/ 1192 w 1233"/>
                <a:gd name="T75" fmla="*/ 722 h 755"/>
                <a:gd name="T76" fmla="*/ 1208 w 1233"/>
                <a:gd name="T77" fmla="*/ 698 h 755"/>
                <a:gd name="T78" fmla="*/ 1216 w 1233"/>
                <a:gd name="T79" fmla="*/ 690 h 755"/>
                <a:gd name="T80" fmla="*/ 1225 w 1233"/>
                <a:gd name="T81" fmla="*/ 682 h 755"/>
                <a:gd name="T82" fmla="*/ 1225 w 1233"/>
                <a:gd name="T83" fmla="*/ 665 h 755"/>
                <a:gd name="T84" fmla="*/ 1233 w 1233"/>
                <a:gd name="T85" fmla="*/ 657 h 755"/>
                <a:gd name="T86" fmla="*/ 1233 w 1233"/>
                <a:gd name="T87" fmla="*/ 641 h 755"/>
                <a:gd name="T88" fmla="*/ 1233 w 1233"/>
                <a:gd name="T89" fmla="*/ 633 h 755"/>
                <a:gd name="T90" fmla="*/ 1233 w 1233"/>
                <a:gd name="T91" fmla="*/ 130 h 755"/>
                <a:gd name="T92" fmla="*/ 1233 w 1233"/>
                <a:gd name="T93" fmla="*/ 114 h 755"/>
                <a:gd name="T94" fmla="*/ 1233 w 1233"/>
                <a:gd name="T95" fmla="*/ 106 h 755"/>
                <a:gd name="T96" fmla="*/ 1225 w 1233"/>
                <a:gd name="T97" fmla="*/ 89 h 755"/>
                <a:gd name="T98" fmla="*/ 1225 w 1233"/>
                <a:gd name="T99" fmla="*/ 81 h 755"/>
                <a:gd name="T100" fmla="*/ 1216 w 1233"/>
                <a:gd name="T101" fmla="*/ 65 h 755"/>
                <a:gd name="T102" fmla="*/ 1208 w 1233"/>
                <a:gd name="T103" fmla="*/ 57 h 755"/>
                <a:gd name="T104" fmla="*/ 1192 w 1233"/>
                <a:gd name="T105" fmla="*/ 41 h 755"/>
                <a:gd name="T106" fmla="*/ 1176 w 1233"/>
                <a:gd name="T107" fmla="*/ 24 h 755"/>
                <a:gd name="T108" fmla="*/ 1168 w 1233"/>
                <a:gd name="T109" fmla="*/ 16 h 755"/>
                <a:gd name="T110" fmla="*/ 1152 w 1233"/>
                <a:gd name="T111" fmla="*/ 8 h 755"/>
                <a:gd name="T112" fmla="*/ 1144 w 1233"/>
                <a:gd name="T113" fmla="*/ 8 h 755"/>
                <a:gd name="T114" fmla="*/ 1127 w 1233"/>
                <a:gd name="T115" fmla="*/ 8 h 755"/>
                <a:gd name="T116" fmla="*/ 1119 w 1233"/>
                <a:gd name="T117" fmla="*/ 0 h 755"/>
                <a:gd name="T118" fmla="*/ 1103 w 1233"/>
                <a:gd name="T119" fmla="*/ 0 h 755"/>
                <a:gd name="T120" fmla="*/ 122 w 1233"/>
                <a:gd name="T121" fmla="*/ 0 h 7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33"/>
                <a:gd name="T184" fmla="*/ 0 h 755"/>
                <a:gd name="T185" fmla="*/ 1233 w 1233"/>
                <a:gd name="T186" fmla="*/ 755 h 7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33" h="755">
                  <a:moveTo>
                    <a:pt x="122" y="0"/>
                  </a:moveTo>
                  <a:lnTo>
                    <a:pt x="106" y="0"/>
                  </a:lnTo>
                  <a:lnTo>
                    <a:pt x="97" y="8"/>
                  </a:lnTo>
                  <a:lnTo>
                    <a:pt x="81" y="8"/>
                  </a:lnTo>
                  <a:lnTo>
                    <a:pt x="73" y="8"/>
                  </a:lnTo>
                  <a:lnTo>
                    <a:pt x="65" y="16"/>
                  </a:lnTo>
                  <a:lnTo>
                    <a:pt x="49" y="24"/>
                  </a:lnTo>
                  <a:lnTo>
                    <a:pt x="33" y="41"/>
                  </a:lnTo>
                  <a:lnTo>
                    <a:pt x="16" y="57"/>
                  </a:lnTo>
                  <a:lnTo>
                    <a:pt x="8" y="65"/>
                  </a:lnTo>
                  <a:lnTo>
                    <a:pt x="8" y="81"/>
                  </a:lnTo>
                  <a:lnTo>
                    <a:pt x="0" y="89"/>
                  </a:lnTo>
                  <a:lnTo>
                    <a:pt x="0" y="106"/>
                  </a:lnTo>
                  <a:lnTo>
                    <a:pt x="0" y="114"/>
                  </a:lnTo>
                  <a:lnTo>
                    <a:pt x="0" y="130"/>
                  </a:lnTo>
                  <a:lnTo>
                    <a:pt x="0" y="633"/>
                  </a:lnTo>
                  <a:lnTo>
                    <a:pt x="0" y="641"/>
                  </a:lnTo>
                  <a:lnTo>
                    <a:pt x="0" y="657"/>
                  </a:lnTo>
                  <a:lnTo>
                    <a:pt x="0" y="665"/>
                  </a:lnTo>
                  <a:lnTo>
                    <a:pt x="8" y="682"/>
                  </a:lnTo>
                  <a:lnTo>
                    <a:pt x="8" y="690"/>
                  </a:lnTo>
                  <a:lnTo>
                    <a:pt x="16" y="698"/>
                  </a:lnTo>
                  <a:lnTo>
                    <a:pt x="33" y="722"/>
                  </a:lnTo>
                  <a:lnTo>
                    <a:pt x="49" y="730"/>
                  </a:lnTo>
                  <a:lnTo>
                    <a:pt x="65" y="739"/>
                  </a:lnTo>
                  <a:lnTo>
                    <a:pt x="73" y="747"/>
                  </a:lnTo>
                  <a:lnTo>
                    <a:pt x="81" y="747"/>
                  </a:lnTo>
                  <a:lnTo>
                    <a:pt x="97" y="755"/>
                  </a:lnTo>
                  <a:lnTo>
                    <a:pt x="106" y="755"/>
                  </a:lnTo>
                  <a:lnTo>
                    <a:pt x="122" y="755"/>
                  </a:lnTo>
                  <a:lnTo>
                    <a:pt x="1103" y="755"/>
                  </a:lnTo>
                  <a:lnTo>
                    <a:pt x="1119" y="755"/>
                  </a:lnTo>
                  <a:lnTo>
                    <a:pt x="1127" y="755"/>
                  </a:lnTo>
                  <a:lnTo>
                    <a:pt x="1144" y="747"/>
                  </a:lnTo>
                  <a:lnTo>
                    <a:pt x="1152" y="747"/>
                  </a:lnTo>
                  <a:lnTo>
                    <a:pt x="1168" y="739"/>
                  </a:lnTo>
                  <a:lnTo>
                    <a:pt x="1176" y="730"/>
                  </a:lnTo>
                  <a:lnTo>
                    <a:pt x="1192" y="722"/>
                  </a:lnTo>
                  <a:lnTo>
                    <a:pt x="1208" y="698"/>
                  </a:lnTo>
                  <a:lnTo>
                    <a:pt x="1216" y="690"/>
                  </a:lnTo>
                  <a:lnTo>
                    <a:pt x="1225" y="682"/>
                  </a:lnTo>
                  <a:lnTo>
                    <a:pt x="1225" y="665"/>
                  </a:lnTo>
                  <a:lnTo>
                    <a:pt x="1233" y="657"/>
                  </a:lnTo>
                  <a:lnTo>
                    <a:pt x="1233" y="641"/>
                  </a:lnTo>
                  <a:lnTo>
                    <a:pt x="1233" y="633"/>
                  </a:lnTo>
                  <a:lnTo>
                    <a:pt x="1233" y="130"/>
                  </a:lnTo>
                  <a:lnTo>
                    <a:pt x="1233" y="114"/>
                  </a:lnTo>
                  <a:lnTo>
                    <a:pt x="1233" y="106"/>
                  </a:lnTo>
                  <a:lnTo>
                    <a:pt x="1225" y="89"/>
                  </a:lnTo>
                  <a:lnTo>
                    <a:pt x="1225" y="81"/>
                  </a:lnTo>
                  <a:lnTo>
                    <a:pt x="1216" y="65"/>
                  </a:lnTo>
                  <a:lnTo>
                    <a:pt x="1208" y="57"/>
                  </a:lnTo>
                  <a:lnTo>
                    <a:pt x="1192" y="41"/>
                  </a:lnTo>
                  <a:lnTo>
                    <a:pt x="1176" y="24"/>
                  </a:lnTo>
                  <a:lnTo>
                    <a:pt x="1168" y="16"/>
                  </a:lnTo>
                  <a:lnTo>
                    <a:pt x="1152" y="8"/>
                  </a:lnTo>
                  <a:lnTo>
                    <a:pt x="1144" y="8"/>
                  </a:lnTo>
                  <a:lnTo>
                    <a:pt x="1127" y="8"/>
                  </a:lnTo>
                  <a:lnTo>
                    <a:pt x="1119" y="0"/>
                  </a:lnTo>
                  <a:lnTo>
                    <a:pt x="1103" y="0"/>
                  </a:lnTo>
                  <a:lnTo>
                    <a:pt x="122" y="0"/>
                  </a:lnTo>
                </a:path>
              </a:pathLst>
            </a:custGeom>
            <a:gradFill rotWithShape="1">
              <a:gsLst>
                <a:gs pos="0">
                  <a:srgbClr val="A0CBFE"/>
                </a:gs>
                <a:gs pos="100000">
                  <a:srgbClr val="0000CC"/>
                </a:gs>
              </a:gsLst>
              <a:lin ang="2700000" scaled="1"/>
            </a:gradFill>
            <a:ln w="1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9" name="Rectangle 16"/>
            <p:cNvSpPr>
              <a:spLocks noChangeArrowheads="1"/>
            </p:cNvSpPr>
            <p:nvPr/>
          </p:nvSpPr>
          <p:spPr bwMode="auto">
            <a:xfrm>
              <a:off x="3655" y="809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60" name="Rectangle 17"/>
            <p:cNvSpPr>
              <a:spLocks noChangeArrowheads="1"/>
            </p:cNvSpPr>
            <p:nvPr/>
          </p:nvSpPr>
          <p:spPr bwMode="auto">
            <a:xfrm>
              <a:off x="3153" y="955"/>
              <a:ext cx="105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ALL RESIDENTS 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61" name="Rectangle 18"/>
            <p:cNvSpPr>
              <a:spLocks noChangeArrowheads="1"/>
            </p:cNvSpPr>
            <p:nvPr/>
          </p:nvSpPr>
          <p:spPr bwMode="auto">
            <a:xfrm>
              <a:off x="4191" y="955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62" name="Rectangle 19"/>
            <p:cNvSpPr>
              <a:spLocks noChangeArrowheads="1"/>
            </p:cNvSpPr>
            <p:nvPr/>
          </p:nvSpPr>
          <p:spPr bwMode="auto">
            <a:xfrm>
              <a:off x="3355" y="1101"/>
              <a:ext cx="62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(7 Homes)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63" name="Rectangle 20"/>
            <p:cNvSpPr>
              <a:spLocks noChangeArrowheads="1"/>
            </p:cNvSpPr>
            <p:nvPr/>
          </p:nvSpPr>
          <p:spPr bwMode="auto">
            <a:xfrm>
              <a:off x="3955" y="1101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64" name="Rectangle 21"/>
            <p:cNvSpPr>
              <a:spLocks noChangeArrowheads="1"/>
            </p:cNvSpPr>
            <p:nvPr/>
          </p:nvSpPr>
          <p:spPr bwMode="auto">
            <a:xfrm>
              <a:off x="3436" y="1255"/>
              <a:ext cx="43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n=1196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65" name="Rectangle 22"/>
            <p:cNvSpPr>
              <a:spLocks noChangeArrowheads="1"/>
            </p:cNvSpPr>
            <p:nvPr/>
          </p:nvSpPr>
          <p:spPr bwMode="auto">
            <a:xfrm>
              <a:off x="3874" y="1255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66" name="Freeform 24"/>
            <p:cNvSpPr>
              <a:spLocks/>
            </p:cNvSpPr>
            <p:nvPr/>
          </p:nvSpPr>
          <p:spPr bwMode="auto">
            <a:xfrm>
              <a:off x="2317" y="1864"/>
              <a:ext cx="1233" cy="747"/>
            </a:xfrm>
            <a:custGeom>
              <a:avLst/>
              <a:gdLst>
                <a:gd name="T0" fmla="*/ 122 w 1233"/>
                <a:gd name="T1" fmla="*/ 0 h 747"/>
                <a:gd name="T2" fmla="*/ 114 w 1233"/>
                <a:gd name="T3" fmla="*/ 0 h 747"/>
                <a:gd name="T4" fmla="*/ 98 w 1233"/>
                <a:gd name="T5" fmla="*/ 0 h 747"/>
                <a:gd name="T6" fmla="*/ 90 w 1233"/>
                <a:gd name="T7" fmla="*/ 0 h 747"/>
                <a:gd name="T8" fmla="*/ 73 w 1233"/>
                <a:gd name="T9" fmla="*/ 8 h 747"/>
                <a:gd name="T10" fmla="*/ 65 w 1233"/>
                <a:gd name="T11" fmla="*/ 8 h 747"/>
                <a:gd name="T12" fmla="*/ 57 w 1233"/>
                <a:gd name="T13" fmla="*/ 16 h 747"/>
                <a:gd name="T14" fmla="*/ 33 w 1233"/>
                <a:gd name="T15" fmla="*/ 33 h 747"/>
                <a:gd name="T16" fmla="*/ 17 w 1233"/>
                <a:gd name="T17" fmla="*/ 49 h 747"/>
                <a:gd name="T18" fmla="*/ 17 w 1233"/>
                <a:gd name="T19" fmla="*/ 65 h 747"/>
                <a:gd name="T20" fmla="*/ 8 w 1233"/>
                <a:gd name="T21" fmla="*/ 73 h 747"/>
                <a:gd name="T22" fmla="*/ 0 w 1233"/>
                <a:gd name="T23" fmla="*/ 81 h 747"/>
                <a:gd name="T24" fmla="*/ 0 w 1233"/>
                <a:gd name="T25" fmla="*/ 97 h 747"/>
                <a:gd name="T26" fmla="*/ 0 w 1233"/>
                <a:gd name="T27" fmla="*/ 106 h 747"/>
                <a:gd name="T28" fmla="*/ 0 w 1233"/>
                <a:gd name="T29" fmla="*/ 122 h 747"/>
                <a:gd name="T30" fmla="*/ 0 w 1233"/>
                <a:gd name="T31" fmla="*/ 625 h 747"/>
                <a:gd name="T32" fmla="*/ 0 w 1233"/>
                <a:gd name="T33" fmla="*/ 641 h 747"/>
                <a:gd name="T34" fmla="*/ 0 w 1233"/>
                <a:gd name="T35" fmla="*/ 649 h 747"/>
                <a:gd name="T36" fmla="*/ 0 w 1233"/>
                <a:gd name="T37" fmla="*/ 666 h 747"/>
                <a:gd name="T38" fmla="*/ 8 w 1233"/>
                <a:gd name="T39" fmla="*/ 674 h 747"/>
                <a:gd name="T40" fmla="*/ 17 w 1233"/>
                <a:gd name="T41" fmla="*/ 682 h 747"/>
                <a:gd name="T42" fmla="*/ 17 w 1233"/>
                <a:gd name="T43" fmla="*/ 698 h 747"/>
                <a:gd name="T44" fmla="*/ 33 w 1233"/>
                <a:gd name="T45" fmla="*/ 714 h 747"/>
                <a:gd name="T46" fmla="*/ 57 w 1233"/>
                <a:gd name="T47" fmla="*/ 730 h 747"/>
                <a:gd name="T48" fmla="*/ 65 w 1233"/>
                <a:gd name="T49" fmla="*/ 739 h 747"/>
                <a:gd name="T50" fmla="*/ 73 w 1233"/>
                <a:gd name="T51" fmla="*/ 739 h 747"/>
                <a:gd name="T52" fmla="*/ 90 w 1233"/>
                <a:gd name="T53" fmla="*/ 747 h 747"/>
                <a:gd name="T54" fmla="*/ 98 w 1233"/>
                <a:gd name="T55" fmla="*/ 747 h 747"/>
                <a:gd name="T56" fmla="*/ 114 w 1233"/>
                <a:gd name="T57" fmla="*/ 747 h 747"/>
                <a:gd name="T58" fmla="*/ 122 w 1233"/>
                <a:gd name="T59" fmla="*/ 747 h 747"/>
                <a:gd name="T60" fmla="*/ 1103 w 1233"/>
                <a:gd name="T61" fmla="*/ 747 h 747"/>
                <a:gd name="T62" fmla="*/ 1119 w 1233"/>
                <a:gd name="T63" fmla="*/ 747 h 747"/>
                <a:gd name="T64" fmla="*/ 1136 w 1233"/>
                <a:gd name="T65" fmla="*/ 747 h 747"/>
                <a:gd name="T66" fmla="*/ 1144 w 1233"/>
                <a:gd name="T67" fmla="*/ 747 h 747"/>
                <a:gd name="T68" fmla="*/ 1160 w 1233"/>
                <a:gd name="T69" fmla="*/ 739 h 747"/>
                <a:gd name="T70" fmla="*/ 1168 w 1233"/>
                <a:gd name="T71" fmla="*/ 739 h 747"/>
                <a:gd name="T72" fmla="*/ 1176 w 1233"/>
                <a:gd name="T73" fmla="*/ 730 h 747"/>
                <a:gd name="T74" fmla="*/ 1192 w 1233"/>
                <a:gd name="T75" fmla="*/ 714 h 747"/>
                <a:gd name="T76" fmla="*/ 1209 w 1233"/>
                <a:gd name="T77" fmla="*/ 698 h 747"/>
                <a:gd name="T78" fmla="*/ 1217 w 1233"/>
                <a:gd name="T79" fmla="*/ 682 h 747"/>
                <a:gd name="T80" fmla="*/ 1225 w 1233"/>
                <a:gd name="T81" fmla="*/ 674 h 747"/>
                <a:gd name="T82" fmla="*/ 1225 w 1233"/>
                <a:gd name="T83" fmla="*/ 666 h 747"/>
                <a:gd name="T84" fmla="*/ 1233 w 1233"/>
                <a:gd name="T85" fmla="*/ 649 h 747"/>
                <a:gd name="T86" fmla="*/ 1233 w 1233"/>
                <a:gd name="T87" fmla="*/ 641 h 747"/>
                <a:gd name="T88" fmla="*/ 1233 w 1233"/>
                <a:gd name="T89" fmla="*/ 625 h 747"/>
                <a:gd name="T90" fmla="*/ 1233 w 1233"/>
                <a:gd name="T91" fmla="*/ 122 h 747"/>
                <a:gd name="T92" fmla="*/ 1233 w 1233"/>
                <a:gd name="T93" fmla="*/ 106 h 747"/>
                <a:gd name="T94" fmla="*/ 1233 w 1233"/>
                <a:gd name="T95" fmla="*/ 97 h 747"/>
                <a:gd name="T96" fmla="*/ 1225 w 1233"/>
                <a:gd name="T97" fmla="*/ 81 h 747"/>
                <a:gd name="T98" fmla="*/ 1225 w 1233"/>
                <a:gd name="T99" fmla="*/ 73 h 747"/>
                <a:gd name="T100" fmla="*/ 1217 w 1233"/>
                <a:gd name="T101" fmla="*/ 65 h 747"/>
                <a:gd name="T102" fmla="*/ 1209 w 1233"/>
                <a:gd name="T103" fmla="*/ 49 h 747"/>
                <a:gd name="T104" fmla="*/ 1192 w 1233"/>
                <a:gd name="T105" fmla="*/ 33 h 747"/>
                <a:gd name="T106" fmla="*/ 1176 w 1233"/>
                <a:gd name="T107" fmla="*/ 16 h 747"/>
                <a:gd name="T108" fmla="*/ 1168 w 1233"/>
                <a:gd name="T109" fmla="*/ 8 h 747"/>
                <a:gd name="T110" fmla="*/ 1160 w 1233"/>
                <a:gd name="T111" fmla="*/ 8 h 747"/>
                <a:gd name="T112" fmla="*/ 1144 w 1233"/>
                <a:gd name="T113" fmla="*/ 0 h 747"/>
                <a:gd name="T114" fmla="*/ 1136 w 1233"/>
                <a:gd name="T115" fmla="*/ 0 h 747"/>
                <a:gd name="T116" fmla="*/ 1119 w 1233"/>
                <a:gd name="T117" fmla="*/ 0 h 747"/>
                <a:gd name="T118" fmla="*/ 1103 w 1233"/>
                <a:gd name="T119" fmla="*/ 0 h 747"/>
                <a:gd name="T120" fmla="*/ 122 w 1233"/>
                <a:gd name="T121" fmla="*/ 0 h 74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33"/>
                <a:gd name="T184" fmla="*/ 0 h 747"/>
                <a:gd name="T185" fmla="*/ 1233 w 1233"/>
                <a:gd name="T186" fmla="*/ 747 h 74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33" h="747">
                  <a:moveTo>
                    <a:pt x="122" y="0"/>
                  </a:moveTo>
                  <a:lnTo>
                    <a:pt x="114" y="0"/>
                  </a:lnTo>
                  <a:lnTo>
                    <a:pt x="98" y="0"/>
                  </a:lnTo>
                  <a:lnTo>
                    <a:pt x="90" y="0"/>
                  </a:lnTo>
                  <a:lnTo>
                    <a:pt x="73" y="8"/>
                  </a:lnTo>
                  <a:lnTo>
                    <a:pt x="65" y="8"/>
                  </a:lnTo>
                  <a:lnTo>
                    <a:pt x="57" y="16"/>
                  </a:lnTo>
                  <a:lnTo>
                    <a:pt x="33" y="33"/>
                  </a:lnTo>
                  <a:lnTo>
                    <a:pt x="17" y="49"/>
                  </a:lnTo>
                  <a:lnTo>
                    <a:pt x="17" y="65"/>
                  </a:lnTo>
                  <a:lnTo>
                    <a:pt x="8" y="73"/>
                  </a:lnTo>
                  <a:lnTo>
                    <a:pt x="0" y="81"/>
                  </a:lnTo>
                  <a:lnTo>
                    <a:pt x="0" y="97"/>
                  </a:lnTo>
                  <a:lnTo>
                    <a:pt x="0" y="106"/>
                  </a:lnTo>
                  <a:lnTo>
                    <a:pt x="0" y="122"/>
                  </a:lnTo>
                  <a:lnTo>
                    <a:pt x="0" y="625"/>
                  </a:lnTo>
                  <a:lnTo>
                    <a:pt x="0" y="641"/>
                  </a:lnTo>
                  <a:lnTo>
                    <a:pt x="0" y="649"/>
                  </a:lnTo>
                  <a:lnTo>
                    <a:pt x="0" y="666"/>
                  </a:lnTo>
                  <a:lnTo>
                    <a:pt x="8" y="674"/>
                  </a:lnTo>
                  <a:lnTo>
                    <a:pt x="17" y="682"/>
                  </a:lnTo>
                  <a:lnTo>
                    <a:pt x="17" y="698"/>
                  </a:lnTo>
                  <a:lnTo>
                    <a:pt x="33" y="714"/>
                  </a:lnTo>
                  <a:lnTo>
                    <a:pt x="57" y="730"/>
                  </a:lnTo>
                  <a:lnTo>
                    <a:pt x="65" y="739"/>
                  </a:lnTo>
                  <a:lnTo>
                    <a:pt x="73" y="739"/>
                  </a:lnTo>
                  <a:lnTo>
                    <a:pt x="90" y="747"/>
                  </a:lnTo>
                  <a:lnTo>
                    <a:pt x="98" y="747"/>
                  </a:lnTo>
                  <a:lnTo>
                    <a:pt x="114" y="747"/>
                  </a:lnTo>
                  <a:lnTo>
                    <a:pt x="122" y="747"/>
                  </a:lnTo>
                  <a:lnTo>
                    <a:pt x="1103" y="747"/>
                  </a:lnTo>
                  <a:lnTo>
                    <a:pt x="1119" y="747"/>
                  </a:lnTo>
                  <a:lnTo>
                    <a:pt x="1136" y="747"/>
                  </a:lnTo>
                  <a:lnTo>
                    <a:pt x="1144" y="747"/>
                  </a:lnTo>
                  <a:lnTo>
                    <a:pt x="1160" y="739"/>
                  </a:lnTo>
                  <a:lnTo>
                    <a:pt x="1168" y="739"/>
                  </a:lnTo>
                  <a:lnTo>
                    <a:pt x="1176" y="730"/>
                  </a:lnTo>
                  <a:lnTo>
                    <a:pt x="1192" y="714"/>
                  </a:lnTo>
                  <a:lnTo>
                    <a:pt x="1209" y="698"/>
                  </a:lnTo>
                  <a:lnTo>
                    <a:pt x="1217" y="682"/>
                  </a:lnTo>
                  <a:lnTo>
                    <a:pt x="1225" y="674"/>
                  </a:lnTo>
                  <a:lnTo>
                    <a:pt x="1225" y="666"/>
                  </a:lnTo>
                  <a:lnTo>
                    <a:pt x="1233" y="649"/>
                  </a:lnTo>
                  <a:lnTo>
                    <a:pt x="1233" y="641"/>
                  </a:lnTo>
                  <a:lnTo>
                    <a:pt x="1233" y="625"/>
                  </a:lnTo>
                  <a:lnTo>
                    <a:pt x="1233" y="122"/>
                  </a:lnTo>
                  <a:lnTo>
                    <a:pt x="1233" y="106"/>
                  </a:lnTo>
                  <a:lnTo>
                    <a:pt x="1233" y="97"/>
                  </a:lnTo>
                  <a:lnTo>
                    <a:pt x="1225" y="81"/>
                  </a:lnTo>
                  <a:lnTo>
                    <a:pt x="1225" y="73"/>
                  </a:lnTo>
                  <a:lnTo>
                    <a:pt x="1217" y="65"/>
                  </a:lnTo>
                  <a:lnTo>
                    <a:pt x="1209" y="49"/>
                  </a:lnTo>
                  <a:lnTo>
                    <a:pt x="1192" y="33"/>
                  </a:lnTo>
                  <a:lnTo>
                    <a:pt x="1176" y="16"/>
                  </a:lnTo>
                  <a:lnTo>
                    <a:pt x="1168" y="8"/>
                  </a:lnTo>
                  <a:lnTo>
                    <a:pt x="1160" y="8"/>
                  </a:lnTo>
                  <a:lnTo>
                    <a:pt x="1144" y="0"/>
                  </a:lnTo>
                  <a:lnTo>
                    <a:pt x="1136" y="0"/>
                  </a:lnTo>
                  <a:lnTo>
                    <a:pt x="1119" y="0"/>
                  </a:lnTo>
                  <a:lnTo>
                    <a:pt x="1103" y="0"/>
                  </a:lnTo>
                  <a:lnTo>
                    <a:pt x="122" y="0"/>
                  </a:lnTo>
                </a:path>
              </a:pathLst>
            </a:custGeom>
            <a:gradFill rotWithShape="1">
              <a:gsLst>
                <a:gs pos="0">
                  <a:srgbClr val="A0CBFE"/>
                </a:gs>
                <a:gs pos="100000">
                  <a:srgbClr val="0000CC"/>
                </a:gs>
              </a:gsLst>
              <a:lin ang="2700000" scaled="1"/>
            </a:gradFill>
            <a:ln w="1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7" name="Rectangle 25"/>
            <p:cNvSpPr>
              <a:spLocks noChangeArrowheads="1"/>
            </p:cNvSpPr>
            <p:nvPr/>
          </p:nvSpPr>
          <p:spPr bwMode="auto">
            <a:xfrm>
              <a:off x="2934" y="2010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68" name="Rectangle 26"/>
            <p:cNvSpPr>
              <a:spLocks noChangeArrowheads="1"/>
            </p:cNvSpPr>
            <p:nvPr/>
          </p:nvSpPr>
          <p:spPr bwMode="auto">
            <a:xfrm>
              <a:off x="2682" y="2164"/>
              <a:ext cx="5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ALERTS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69" name="Rectangle 27"/>
            <p:cNvSpPr>
              <a:spLocks noChangeArrowheads="1"/>
            </p:cNvSpPr>
            <p:nvPr/>
          </p:nvSpPr>
          <p:spPr bwMode="auto">
            <a:xfrm>
              <a:off x="3185" y="2164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70" name="Rectangle 28"/>
            <p:cNvSpPr>
              <a:spLocks noChangeArrowheads="1"/>
            </p:cNvSpPr>
            <p:nvPr/>
          </p:nvSpPr>
          <p:spPr bwMode="auto">
            <a:xfrm>
              <a:off x="2561" y="2310"/>
              <a:ext cx="75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n=321 (27%)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71" name="Rectangle 29"/>
            <p:cNvSpPr>
              <a:spLocks noChangeArrowheads="1"/>
            </p:cNvSpPr>
            <p:nvPr/>
          </p:nvSpPr>
          <p:spPr bwMode="auto">
            <a:xfrm>
              <a:off x="3307" y="2310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72" name="Freeform 31"/>
            <p:cNvSpPr>
              <a:spLocks/>
            </p:cNvSpPr>
            <p:nvPr/>
          </p:nvSpPr>
          <p:spPr bwMode="auto">
            <a:xfrm>
              <a:off x="3753" y="1864"/>
              <a:ext cx="1240" cy="747"/>
            </a:xfrm>
            <a:custGeom>
              <a:avLst/>
              <a:gdLst>
                <a:gd name="T0" fmla="*/ 129 w 1240"/>
                <a:gd name="T1" fmla="*/ 0 h 747"/>
                <a:gd name="T2" fmla="*/ 113 w 1240"/>
                <a:gd name="T3" fmla="*/ 0 h 747"/>
                <a:gd name="T4" fmla="*/ 105 w 1240"/>
                <a:gd name="T5" fmla="*/ 0 h 747"/>
                <a:gd name="T6" fmla="*/ 89 w 1240"/>
                <a:gd name="T7" fmla="*/ 0 h 747"/>
                <a:gd name="T8" fmla="*/ 81 w 1240"/>
                <a:gd name="T9" fmla="*/ 8 h 747"/>
                <a:gd name="T10" fmla="*/ 73 w 1240"/>
                <a:gd name="T11" fmla="*/ 8 h 747"/>
                <a:gd name="T12" fmla="*/ 56 w 1240"/>
                <a:gd name="T13" fmla="*/ 16 h 747"/>
                <a:gd name="T14" fmla="*/ 40 w 1240"/>
                <a:gd name="T15" fmla="*/ 33 h 747"/>
                <a:gd name="T16" fmla="*/ 24 w 1240"/>
                <a:gd name="T17" fmla="*/ 49 h 747"/>
                <a:gd name="T18" fmla="*/ 16 w 1240"/>
                <a:gd name="T19" fmla="*/ 65 h 747"/>
                <a:gd name="T20" fmla="*/ 16 w 1240"/>
                <a:gd name="T21" fmla="*/ 73 h 747"/>
                <a:gd name="T22" fmla="*/ 8 w 1240"/>
                <a:gd name="T23" fmla="*/ 81 h 747"/>
                <a:gd name="T24" fmla="*/ 8 w 1240"/>
                <a:gd name="T25" fmla="*/ 97 h 747"/>
                <a:gd name="T26" fmla="*/ 0 w 1240"/>
                <a:gd name="T27" fmla="*/ 106 h 747"/>
                <a:gd name="T28" fmla="*/ 0 w 1240"/>
                <a:gd name="T29" fmla="*/ 122 h 747"/>
                <a:gd name="T30" fmla="*/ 0 w 1240"/>
                <a:gd name="T31" fmla="*/ 625 h 747"/>
                <a:gd name="T32" fmla="*/ 0 w 1240"/>
                <a:gd name="T33" fmla="*/ 641 h 747"/>
                <a:gd name="T34" fmla="*/ 8 w 1240"/>
                <a:gd name="T35" fmla="*/ 649 h 747"/>
                <a:gd name="T36" fmla="*/ 8 w 1240"/>
                <a:gd name="T37" fmla="*/ 666 h 747"/>
                <a:gd name="T38" fmla="*/ 16 w 1240"/>
                <a:gd name="T39" fmla="*/ 674 h 747"/>
                <a:gd name="T40" fmla="*/ 16 w 1240"/>
                <a:gd name="T41" fmla="*/ 682 h 747"/>
                <a:gd name="T42" fmla="*/ 24 w 1240"/>
                <a:gd name="T43" fmla="*/ 698 h 747"/>
                <a:gd name="T44" fmla="*/ 40 w 1240"/>
                <a:gd name="T45" fmla="*/ 714 h 747"/>
                <a:gd name="T46" fmla="*/ 56 w 1240"/>
                <a:gd name="T47" fmla="*/ 730 h 747"/>
                <a:gd name="T48" fmla="*/ 73 w 1240"/>
                <a:gd name="T49" fmla="*/ 739 h 747"/>
                <a:gd name="T50" fmla="*/ 81 w 1240"/>
                <a:gd name="T51" fmla="*/ 739 h 747"/>
                <a:gd name="T52" fmla="*/ 89 w 1240"/>
                <a:gd name="T53" fmla="*/ 747 h 747"/>
                <a:gd name="T54" fmla="*/ 105 w 1240"/>
                <a:gd name="T55" fmla="*/ 747 h 747"/>
                <a:gd name="T56" fmla="*/ 113 w 1240"/>
                <a:gd name="T57" fmla="*/ 747 h 747"/>
                <a:gd name="T58" fmla="*/ 129 w 1240"/>
                <a:gd name="T59" fmla="*/ 747 h 747"/>
                <a:gd name="T60" fmla="*/ 1111 w 1240"/>
                <a:gd name="T61" fmla="*/ 747 h 747"/>
                <a:gd name="T62" fmla="*/ 1127 w 1240"/>
                <a:gd name="T63" fmla="*/ 747 h 747"/>
                <a:gd name="T64" fmla="*/ 1135 w 1240"/>
                <a:gd name="T65" fmla="*/ 747 h 747"/>
                <a:gd name="T66" fmla="*/ 1151 w 1240"/>
                <a:gd name="T67" fmla="*/ 747 h 747"/>
                <a:gd name="T68" fmla="*/ 1159 w 1240"/>
                <a:gd name="T69" fmla="*/ 739 h 747"/>
                <a:gd name="T70" fmla="*/ 1176 w 1240"/>
                <a:gd name="T71" fmla="*/ 739 h 747"/>
                <a:gd name="T72" fmla="*/ 1184 w 1240"/>
                <a:gd name="T73" fmla="*/ 730 h 747"/>
                <a:gd name="T74" fmla="*/ 1200 w 1240"/>
                <a:gd name="T75" fmla="*/ 714 h 747"/>
                <a:gd name="T76" fmla="*/ 1216 w 1240"/>
                <a:gd name="T77" fmla="*/ 698 h 747"/>
                <a:gd name="T78" fmla="*/ 1224 w 1240"/>
                <a:gd name="T79" fmla="*/ 682 h 747"/>
                <a:gd name="T80" fmla="*/ 1232 w 1240"/>
                <a:gd name="T81" fmla="*/ 674 h 747"/>
                <a:gd name="T82" fmla="*/ 1232 w 1240"/>
                <a:gd name="T83" fmla="*/ 666 h 747"/>
                <a:gd name="T84" fmla="*/ 1232 w 1240"/>
                <a:gd name="T85" fmla="*/ 649 h 747"/>
                <a:gd name="T86" fmla="*/ 1240 w 1240"/>
                <a:gd name="T87" fmla="*/ 641 h 747"/>
                <a:gd name="T88" fmla="*/ 1240 w 1240"/>
                <a:gd name="T89" fmla="*/ 625 h 747"/>
                <a:gd name="T90" fmla="*/ 1240 w 1240"/>
                <a:gd name="T91" fmla="*/ 122 h 747"/>
                <a:gd name="T92" fmla="*/ 1240 w 1240"/>
                <a:gd name="T93" fmla="*/ 106 h 747"/>
                <a:gd name="T94" fmla="*/ 1232 w 1240"/>
                <a:gd name="T95" fmla="*/ 97 h 747"/>
                <a:gd name="T96" fmla="*/ 1232 w 1240"/>
                <a:gd name="T97" fmla="*/ 81 h 747"/>
                <a:gd name="T98" fmla="*/ 1232 w 1240"/>
                <a:gd name="T99" fmla="*/ 73 h 747"/>
                <a:gd name="T100" fmla="*/ 1224 w 1240"/>
                <a:gd name="T101" fmla="*/ 65 h 747"/>
                <a:gd name="T102" fmla="*/ 1216 w 1240"/>
                <a:gd name="T103" fmla="*/ 49 h 747"/>
                <a:gd name="T104" fmla="*/ 1200 w 1240"/>
                <a:gd name="T105" fmla="*/ 33 h 747"/>
                <a:gd name="T106" fmla="*/ 1184 w 1240"/>
                <a:gd name="T107" fmla="*/ 16 h 747"/>
                <a:gd name="T108" fmla="*/ 1176 w 1240"/>
                <a:gd name="T109" fmla="*/ 8 h 747"/>
                <a:gd name="T110" fmla="*/ 1159 w 1240"/>
                <a:gd name="T111" fmla="*/ 8 h 747"/>
                <a:gd name="T112" fmla="*/ 1151 w 1240"/>
                <a:gd name="T113" fmla="*/ 0 h 747"/>
                <a:gd name="T114" fmla="*/ 1135 w 1240"/>
                <a:gd name="T115" fmla="*/ 0 h 747"/>
                <a:gd name="T116" fmla="*/ 1127 w 1240"/>
                <a:gd name="T117" fmla="*/ 0 h 747"/>
                <a:gd name="T118" fmla="*/ 1111 w 1240"/>
                <a:gd name="T119" fmla="*/ 0 h 747"/>
                <a:gd name="T120" fmla="*/ 129 w 1240"/>
                <a:gd name="T121" fmla="*/ 0 h 74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40"/>
                <a:gd name="T184" fmla="*/ 0 h 747"/>
                <a:gd name="T185" fmla="*/ 1240 w 1240"/>
                <a:gd name="T186" fmla="*/ 747 h 74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40" h="747">
                  <a:moveTo>
                    <a:pt x="129" y="0"/>
                  </a:moveTo>
                  <a:lnTo>
                    <a:pt x="113" y="0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81" y="8"/>
                  </a:lnTo>
                  <a:lnTo>
                    <a:pt x="73" y="8"/>
                  </a:lnTo>
                  <a:lnTo>
                    <a:pt x="56" y="16"/>
                  </a:lnTo>
                  <a:lnTo>
                    <a:pt x="40" y="33"/>
                  </a:lnTo>
                  <a:lnTo>
                    <a:pt x="24" y="49"/>
                  </a:lnTo>
                  <a:lnTo>
                    <a:pt x="16" y="65"/>
                  </a:lnTo>
                  <a:lnTo>
                    <a:pt x="16" y="73"/>
                  </a:lnTo>
                  <a:lnTo>
                    <a:pt x="8" y="81"/>
                  </a:lnTo>
                  <a:lnTo>
                    <a:pt x="8" y="97"/>
                  </a:lnTo>
                  <a:lnTo>
                    <a:pt x="0" y="106"/>
                  </a:lnTo>
                  <a:lnTo>
                    <a:pt x="0" y="122"/>
                  </a:lnTo>
                  <a:lnTo>
                    <a:pt x="0" y="625"/>
                  </a:lnTo>
                  <a:lnTo>
                    <a:pt x="0" y="641"/>
                  </a:lnTo>
                  <a:lnTo>
                    <a:pt x="8" y="649"/>
                  </a:lnTo>
                  <a:lnTo>
                    <a:pt x="8" y="666"/>
                  </a:lnTo>
                  <a:lnTo>
                    <a:pt x="16" y="674"/>
                  </a:lnTo>
                  <a:lnTo>
                    <a:pt x="16" y="682"/>
                  </a:lnTo>
                  <a:lnTo>
                    <a:pt x="24" y="698"/>
                  </a:lnTo>
                  <a:lnTo>
                    <a:pt x="40" y="714"/>
                  </a:lnTo>
                  <a:lnTo>
                    <a:pt x="56" y="730"/>
                  </a:lnTo>
                  <a:lnTo>
                    <a:pt x="73" y="739"/>
                  </a:lnTo>
                  <a:lnTo>
                    <a:pt x="81" y="739"/>
                  </a:lnTo>
                  <a:lnTo>
                    <a:pt x="89" y="747"/>
                  </a:lnTo>
                  <a:lnTo>
                    <a:pt x="105" y="747"/>
                  </a:lnTo>
                  <a:lnTo>
                    <a:pt x="113" y="747"/>
                  </a:lnTo>
                  <a:lnTo>
                    <a:pt x="129" y="747"/>
                  </a:lnTo>
                  <a:lnTo>
                    <a:pt x="1111" y="747"/>
                  </a:lnTo>
                  <a:lnTo>
                    <a:pt x="1127" y="747"/>
                  </a:lnTo>
                  <a:lnTo>
                    <a:pt x="1135" y="747"/>
                  </a:lnTo>
                  <a:lnTo>
                    <a:pt x="1151" y="747"/>
                  </a:lnTo>
                  <a:lnTo>
                    <a:pt x="1159" y="739"/>
                  </a:lnTo>
                  <a:lnTo>
                    <a:pt x="1176" y="739"/>
                  </a:lnTo>
                  <a:lnTo>
                    <a:pt x="1184" y="730"/>
                  </a:lnTo>
                  <a:lnTo>
                    <a:pt x="1200" y="714"/>
                  </a:lnTo>
                  <a:lnTo>
                    <a:pt x="1216" y="698"/>
                  </a:lnTo>
                  <a:lnTo>
                    <a:pt x="1224" y="682"/>
                  </a:lnTo>
                  <a:lnTo>
                    <a:pt x="1232" y="674"/>
                  </a:lnTo>
                  <a:lnTo>
                    <a:pt x="1232" y="666"/>
                  </a:lnTo>
                  <a:lnTo>
                    <a:pt x="1232" y="649"/>
                  </a:lnTo>
                  <a:lnTo>
                    <a:pt x="1240" y="641"/>
                  </a:lnTo>
                  <a:lnTo>
                    <a:pt x="1240" y="625"/>
                  </a:lnTo>
                  <a:lnTo>
                    <a:pt x="1240" y="122"/>
                  </a:lnTo>
                  <a:lnTo>
                    <a:pt x="1240" y="106"/>
                  </a:lnTo>
                  <a:lnTo>
                    <a:pt x="1232" y="97"/>
                  </a:lnTo>
                  <a:lnTo>
                    <a:pt x="1232" y="81"/>
                  </a:lnTo>
                  <a:lnTo>
                    <a:pt x="1232" y="73"/>
                  </a:lnTo>
                  <a:lnTo>
                    <a:pt x="1224" y="65"/>
                  </a:lnTo>
                  <a:lnTo>
                    <a:pt x="1216" y="49"/>
                  </a:lnTo>
                  <a:lnTo>
                    <a:pt x="1200" y="33"/>
                  </a:lnTo>
                  <a:lnTo>
                    <a:pt x="1184" y="16"/>
                  </a:lnTo>
                  <a:lnTo>
                    <a:pt x="1176" y="8"/>
                  </a:lnTo>
                  <a:lnTo>
                    <a:pt x="1159" y="8"/>
                  </a:lnTo>
                  <a:lnTo>
                    <a:pt x="1151" y="0"/>
                  </a:lnTo>
                  <a:lnTo>
                    <a:pt x="1135" y="0"/>
                  </a:lnTo>
                  <a:lnTo>
                    <a:pt x="1127" y="0"/>
                  </a:lnTo>
                  <a:lnTo>
                    <a:pt x="1111" y="0"/>
                  </a:lnTo>
                  <a:lnTo>
                    <a:pt x="129" y="0"/>
                  </a:lnTo>
                </a:path>
              </a:pathLst>
            </a:custGeom>
            <a:gradFill rotWithShape="1">
              <a:gsLst>
                <a:gs pos="0">
                  <a:srgbClr val="A0CBFE"/>
                </a:gs>
                <a:gs pos="100000">
                  <a:srgbClr val="0000CC"/>
                </a:gs>
              </a:gsLst>
              <a:lin ang="2700000" scaled="1"/>
            </a:gradFill>
            <a:ln w="1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3" name="Rectangle 32"/>
            <p:cNvSpPr>
              <a:spLocks noChangeArrowheads="1"/>
            </p:cNvSpPr>
            <p:nvPr/>
          </p:nvSpPr>
          <p:spPr bwMode="auto">
            <a:xfrm>
              <a:off x="4377" y="2010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74" name="Rectangle 33"/>
            <p:cNvSpPr>
              <a:spLocks noChangeArrowheads="1"/>
            </p:cNvSpPr>
            <p:nvPr/>
          </p:nvSpPr>
          <p:spPr bwMode="auto">
            <a:xfrm>
              <a:off x="4012" y="2164"/>
              <a:ext cx="74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NO ALERTS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75" name="Rectangle 34"/>
            <p:cNvSpPr>
              <a:spLocks noChangeArrowheads="1"/>
            </p:cNvSpPr>
            <p:nvPr/>
          </p:nvSpPr>
          <p:spPr bwMode="auto">
            <a:xfrm>
              <a:off x="4742" y="2164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76" name="Rectangle 35"/>
            <p:cNvSpPr>
              <a:spLocks noChangeArrowheads="1"/>
            </p:cNvSpPr>
            <p:nvPr/>
          </p:nvSpPr>
          <p:spPr bwMode="auto">
            <a:xfrm>
              <a:off x="4004" y="2310"/>
              <a:ext cx="75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n=875 (73%)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77" name="Rectangle 36"/>
            <p:cNvSpPr>
              <a:spLocks noChangeArrowheads="1"/>
            </p:cNvSpPr>
            <p:nvPr/>
          </p:nvSpPr>
          <p:spPr bwMode="auto">
            <a:xfrm>
              <a:off x="4742" y="2310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78" name="Freeform 38"/>
            <p:cNvSpPr>
              <a:spLocks/>
            </p:cNvSpPr>
            <p:nvPr/>
          </p:nvSpPr>
          <p:spPr bwMode="auto">
            <a:xfrm>
              <a:off x="152" y="3024"/>
              <a:ext cx="1241" cy="755"/>
            </a:xfrm>
            <a:custGeom>
              <a:avLst/>
              <a:gdLst>
                <a:gd name="T0" fmla="*/ 130 w 1241"/>
                <a:gd name="T1" fmla="*/ 0 h 755"/>
                <a:gd name="T2" fmla="*/ 114 w 1241"/>
                <a:gd name="T3" fmla="*/ 0 h 755"/>
                <a:gd name="T4" fmla="*/ 106 w 1241"/>
                <a:gd name="T5" fmla="*/ 0 h 755"/>
                <a:gd name="T6" fmla="*/ 89 w 1241"/>
                <a:gd name="T7" fmla="*/ 8 h 755"/>
                <a:gd name="T8" fmla="*/ 81 w 1241"/>
                <a:gd name="T9" fmla="*/ 8 h 755"/>
                <a:gd name="T10" fmla="*/ 65 w 1241"/>
                <a:gd name="T11" fmla="*/ 16 h 755"/>
                <a:gd name="T12" fmla="*/ 57 w 1241"/>
                <a:gd name="T13" fmla="*/ 24 h 755"/>
                <a:gd name="T14" fmla="*/ 41 w 1241"/>
                <a:gd name="T15" fmla="*/ 32 h 755"/>
                <a:gd name="T16" fmla="*/ 24 w 1241"/>
                <a:gd name="T17" fmla="*/ 57 h 755"/>
                <a:gd name="T18" fmla="*/ 16 w 1241"/>
                <a:gd name="T19" fmla="*/ 65 h 755"/>
                <a:gd name="T20" fmla="*/ 8 w 1241"/>
                <a:gd name="T21" fmla="*/ 73 h 755"/>
                <a:gd name="T22" fmla="*/ 8 w 1241"/>
                <a:gd name="T23" fmla="*/ 89 h 755"/>
                <a:gd name="T24" fmla="*/ 8 w 1241"/>
                <a:gd name="T25" fmla="*/ 97 h 755"/>
                <a:gd name="T26" fmla="*/ 0 w 1241"/>
                <a:gd name="T27" fmla="*/ 114 h 755"/>
                <a:gd name="T28" fmla="*/ 0 w 1241"/>
                <a:gd name="T29" fmla="*/ 122 h 755"/>
                <a:gd name="T30" fmla="*/ 0 w 1241"/>
                <a:gd name="T31" fmla="*/ 625 h 755"/>
                <a:gd name="T32" fmla="*/ 0 w 1241"/>
                <a:gd name="T33" fmla="*/ 641 h 755"/>
                <a:gd name="T34" fmla="*/ 8 w 1241"/>
                <a:gd name="T35" fmla="*/ 649 h 755"/>
                <a:gd name="T36" fmla="*/ 8 w 1241"/>
                <a:gd name="T37" fmla="*/ 665 h 755"/>
                <a:gd name="T38" fmla="*/ 8 w 1241"/>
                <a:gd name="T39" fmla="*/ 674 h 755"/>
                <a:gd name="T40" fmla="*/ 16 w 1241"/>
                <a:gd name="T41" fmla="*/ 690 h 755"/>
                <a:gd name="T42" fmla="*/ 24 w 1241"/>
                <a:gd name="T43" fmla="*/ 698 h 755"/>
                <a:gd name="T44" fmla="*/ 41 w 1241"/>
                <a:gd name="T45" fmla="*/ 714 h 755"/>
                <a:gd name="T46" fmla="*/ 57 w 1241"/>
                <a:gd name="T47" fmla="*/ 730 h 755"/>
                <a:gd name="T48" fmla="*/ 65 w 1241"/>
                <a:gd name="T49" fmla="*/ 738 h 755"/>
                <a:gd name="T50" fmla="*/ 81 w 1241"/>
                <a:gd name="T51" fmla="*/ 747 h 755"/>
                <a:gd name="T52" fmla="*/ 89 w 1241"/>
                <a:gd name="T53" fmla="*/ 747 h 755"/>
                <a:gd name="T54" fmla="*/ 106 w 1241"/>
                <a:gd name="T55" fmla="*/ 747 h 755"/>
                <a:gd name="T56" fmla="*/ 114 w 1241"/>
                <a:gd name="T57" fmla="*/ 755 h 755"/>
                <a:gd name="T58" fmla="*/ 130 w 1241"/>
                <a:gd name="T59" fmla="*/ 755 h 755"/>
                <a:gd name="T60" fmla="*/ 1111 w 1241"/>
                <a:gd name="T61" fmla="*/ 755 h 755"/>
                <a:gd name="T62" fmla="*/ 1127 w 1241"/>
                <a:gd name="T63" fmla="*/ 755 h 755"/>
                <a:gd name="T64" fmla="*/ 1135 w 1241"/>
                <a:gd name="T65" fmla="*/ 747 h 755"/>
                <a:gd name="T66" fmla="*/ 1152 w 1241"/>
                <a:gd name="T67" fmla="*/ 747 h 755"/>
                <a:gd name="T68" fmla="*/ 1160 w 1241"/>
                <a:gd name="T69" fmla="*/ 747 h 755"/>
                <a:gd name="T70" fmla="*/ 1168 w 1241"/>
                <a:gd name="T71" fmla="*/ 738 h 755"/>
                <a:gd name="T72" fmla="*/ 1184 w 1241"/>
                <a:gd name="T73" fmla="*/ 730 h 755"/>
                <a:gd name="T74" fmla="*/ 1200 w 1241"/>
                <a:gd name="T75" fmla="*/ 714 h 755"/>
                <a:gd name="T76" fmla="*/ 1217 w 1241"/>
                <a:gd name="T77" fmla="*/ 698 h 755"/>
                <a:gd name="T78" fmla="*/ 1225 w 1241"/>
                <a:gd name="T79" fmla="*/ 690 h 755"/>
                <a:gd name="T80" fmla="*/ 1225 w 1241"/>
                <a:gd name="T81" fmla="*/ 674 h 755"/>
                <a:gd name="T82" fmla="*/ 1233 w 1241"/>
                <a:gd name="T83" fmla="*/ 665 h 755"/>
                <a:gd name="T84" fmla="*/ 1233 w 1241"/>
                <a:gd name="T85" fmla="*/ 649 h 755"/>
                <a:gd name="T86" fmla="*/ 1233 w 1241"/>
                <a:gd name="T87" fmla="*/ 641 h 755"/>
                <a:gd name="T88" fmla="*/ 1241 w 1241"/>
                <a:gd name="T89" fmla="*/ 625 h 755"/>
                <a:gd name="T90" fmla="*/ 1241 w 1241"/>
                <a:gd name="T91" fmla="*/ 122 h 755"/>
                <a:gd name="T92" fmla="*/ 1233 w 1241"/>
                <a:gd name="T93" fmla="*/ 114 h 755"/>
                <a:gd name="T94" fmla="*/ 1233 w 1241"/>
                <a:gd name="T95" fmla="*/ 97 h 755"/>
                <a:gd name="T96" fmla="*/ 1233 w 1241"/>
                <a:gd name="T97" fmla="*/ 89 h 755"/>
                <a:gd name="T98" fmla="*/ 1225 w 1241"/>
                <a:gd name="T99" fmla="*/ 73 h 755"/>
                <a:gd name="T100" fmla="*/ 1225 w 1241"/>
                <a:gd name="T101" fmla="*/ 65 h 755"/>
                <a:gd name="T102" fmla="*/ 1217 w 1241"/>
                <a:gd name="T103" fmla="*/ 57 h 755"/>
                <a:gd name="T104" fmla="*/ 1200 w 1241"/>
                <a:gd name="T105" fmla="*/ 32 h 755"/>
                <a:gd name="T106" fmla="*/ 1184 w 1241"/>
                <a:gd name="T107" fmla="*/ 24 h 755"/>
                <a:gd name="T108" fmla="*/ 1168 w 1241"/>
                <a:gd name="T109" fmla="*/ 16 h 755"/>
                <a:gd name="T110" fmla="*/ 1160 w 1241"/>
                <a:gd name="T111" fmla="*/ 8 h 755"/>
                <a:gd name="T112" fmla="*/ 1152 w 1241"/>
                <a:gd name="T113" fmla="*/ 8 h 755"/>
                <a:gd name="T114" fmla="*/ 1135 w 1241"/>
                <a:gd name="T115" fmla="*/ 0 h 755"/>
                <a:gd name="T116" fmla="*/ 1127 w 1241"/>
                <a:gd name="T117" fmla="*/ 0 h 755"/>
                <a:gd name="T118" fmla="*/ 1111 w 1241"/>
                <a:gd name="T119" fmla="*/ 0 h 755"/>
                <a:gd name="T120" fmla="*/ 130 w 1241"/>
                <a:gd name="T121" fmla="*/ 0 h 7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41"/>
                <a:gd name="T184" fmla="*/ 0 h 755"/>
                <a:gd name="T185" fmla="*/ 1241 w 1241"/>
                <a:gd name="T186" fmla="*/ 755 h 7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41" h="755">
                  <a:moveTo>
                    <a:pt x="130" y="0"/>
                  </a:moveTo>
                  <a:lnTo>
                    <a:pt x="114" y="0"/>
                  </a:lnTo>
                  <a:lnTo>
                    <a:pt x="106" y="0"/>
                  </a:lnTo>
                  <a:lnTo>
                    <a:pt x="89" y="8"/>
                  </a:lnTo>
                  <a:lnTo>
                    <a:pt x="81" y="8"/>
                  </a:lnTo>
                  <a:lnTo>
                    <a:pt x="65" y="16"/>
                  </a:lnTo>
                  <a:lnTo>
                    <a:pt x="57" y="24"/>
                  </a:lnTo>
                  <a:lnTo>
                    <a:pt x="41" y="32"/>
                  </a:lnTo>
                  <a:lnTo>
                    <a:pt x="24" y="57"/>
                  </a:lnTo>
                  <a:lnTo>
                    <a:pt x="16" y="65"/>
                  </a:lnTo>
                  <a:lnTo>
                    <a:pt x="8" y="73"/>
                  </a:lnTo>
                  <a:lnTo>
                    <a:pt x="8" y="89"/>
                  </a:lnTo>
                  <a:lnTo>
                    <a:pt x="8" y="97"/>
                  </a:lnTo>
                  <a:lnTo>
                    <a:pt x="0" y="114"/>
                  </a:lnTo>
                  <a:lnTo>
                    <a:pt x="0" y="122"/>
                  </a:lnTo>
                  <a:lnTo>
                    <a:pt x="0" y="625"/>
                  </a:lnTo>
                  <a:lnTo>
                    <a:pt x="0" y="641"/>
                  </a:lnTo>
                  <a:lnTo>
                    <a:pt x="8" y="649"/>
                  </a:lnTo>
                  <a:lnTo>
                    <a:pt x="8" y="665"/>
                  </a:lnTo>
                  <a:lnTo>
                    <a:pt x="8" y="674"/>
                  </a:lnTo>
                  <a:lnTo>
                    <a:pt x="16" y="690"/>
                  </a:lnTo>
                  <a:lnTo>
                    <a:pt x="24" y="698"/>
                  </a:lnTo>
                  <a:lnTo>
                    <a:pt x="41" y="714"/>
                  </a:lnTo>
                  <a:lnTo>
                    <a:pt x="57" y="730"/>
                  </a:lnTo>
                  <a:lnTo>
                    <a:pt x="65" y="738"/>
                  </a:lnTo>
                  <a:lnTo>
                    <a:pt x="81" y="747"/>
                  </a:lnTo>
                  <a:lnTo>
                    <a:pt x="89" y="747"/>
                  </a:lnTo>
                  <a:lnTo>
                    <a:pt x="106" y="747"/>
                  </a:lnTo>
                  <a:lnTo>
                    <a:pt x="114" y="755"/>
                  </a:lnTo>
                  <a:lnTo>
                    <a:pt x="130" y="755"/>
                  </a:lnTo>
                  <a:lnTo>
                    <a:pt x="1111" y="755"/>
                  </a:lnTo>
                  <a:lnTo>
                    <a:pt x="1127" y="755"/>
                  </a:lnTo>
                  <a:lnTo>
                    <a:pt x="1135" y="747"/>
                  </a:lnTo>
                  <a:lnTo>
                    <a:pt x="1152" y="747"/>
                  </a:lnTo>
                  <a:lnTo>
                    <a:pt x="1160" y="747"/>
                  </a:lnTo>
                  <a:lnTo>
                    <a:pt x="1168" y="738"/>
                  </a:lnTo>
                  <a:lnTo>
                    <a:pt x="1184" y="730"/>
                  </a:lnTo>
                  <a:lnTo>
                    <a:pt x="1200" y="714"/>
                  </a:lnTo>
                  <a:lnTo>
                    <a:pt x="1217" y="698"/>
                  </a:lnTo>
                  <a:lnTo>
                    <a:pt x="1225" y="690"/>
                  </a:lnTo>
                  <a:lnTo>
                    <a:pt x="1225" y="674"/>
                  </a:lnTo>
                  <a:lnTo>
                    <a:pt x="1233" y="665"/>
                  </a:lnTo>
                  <a:lnTo>
                    <a:pt x="1233" y="649"/>
                  </a:lnTo>
                  <a:lnTo>
                    <a:pt x="1233" y="641"/>
                  </a:lnTo>
                  <a:lnTo>
                    <a:pt x="1241" y="625"/>
                  </a:lnTo>
                  <a:lnTo>
                    <a:pt x="1241" y="122"/>
                  </a:lnTo>
                  <a:lnTo>
                    <a:pt x="1233" y="114"/>
                  </a:lnTo>
                  <a:lnTo>
                    <a:pt x="1233" y="97"/>
                  </a:lnTo>
                  <a:lnTo>
                    <a:pt x="1233" y="89"/>
                  </a:lnTo>
                  <a:lnTo>
                    <a:pt x="1225" y="73"/>
                  </a:lnTo>
                  <a:lnTo>
                    <a:pt x="1225" y="65"/>
                  </a:lnTo>
                  <a:lnTo>
                    <a:pt x="1217" y="57"/>
                  </a:lnTo>
                  <a:lnTo>
                    <a:pt x="1200" y="32"/>
                  </a:lnTo>
                  <a:lnTo>
                    <a:pt x="1184" y="24"/>
                  </a:lnTo>
                  <a:lnTo>
                    <a:pt x="1168" y="16"/>
                  </a:lnTo>
                  <a:lnTo>
                    <a:pt x="1160" y="8"/>
                  </a:lnTo>
                  <a:lnTo>
                    <a:pt x="1152" y="8"/>
                  </a:lnTo>
                  <a:lnTo>
                    <a:pt x="1135" y="0"/>
                  </a:lnTo>
                  <a:lnTo>
                    <a:pt x="1127" y="0"/>
                  </a:lnTo>
                  <a:lnTo>
                    <a:pt x="1111" y="0"/>
                  </a:lnTo>
                  <a:lnTo>
                    <a:pt x="130" y="0"/>
                  </a:lnTo>
                </a:path>
              </a:pathLst>
            </a:custGeom>
            <a:gradFill rotWithShape="1">
              <a:gsLst>
                <a:gs pos="0">
                  <a:srgbClr val="A0CBFE"/>
                </a:gs>
                <a:gs pos="100000">
                  <a:srgbClr val="0000CC"/>
                </a:gs>
              </a:gsLst>
              <a:lin ang="2700000" scaled="1"/>
            </a:gradFill>
            <a:ln w="1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9" name="Rectangle 39"/>
            <p:cNvSpPr>
              <a:spLocks noChangeArrowheads="1"/>
            </p:cNvSpPr>
            <p:nvPr/>
          </p:nvSpPr>
          <p:spPr bwMode="auto">
            <a:xfrm>
              <a:off x="768" y="3146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80" name="Rectangle 40"/>
            <p:cNvSpPr>
              <a:spLocks noChangeArrowheads="1"/>
            </p:cNvSpPr>
            <p:nvPr/>
          </p:nvSpPr>
          <p:spPr bwMode="auto">
            <a:xfrm>
              <a:off x="509" y="3292"/>
              <a:ext cx="53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1 ALERT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81" name="Rectangle 41"/>
            <p:cNvSpPr>
              <a:spLocks noChangeArrowheads="1"/>
            </p:cNvSpPr>
            <p:nvPr/>
          </p:nvSpPr>
          <p:spPr bwMode="auto">
            <a:xfrm>
              <a:off x="1036" y="3292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82" name="Rectangle 42"/>
            <p:cNvSpPr>
              <a:spLocks noChangeArrowheads="1"/>
            </p:cNvSpPr>
            <p:nvPr/>
          </p:nvSpPr>
          <p:spPr bwMode="auto">
            <a:xfrm>
              <a:off x="404" y="3438"/>
              <a:ext cx="75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n=226 (70%)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83" name="Rectangle 43"/>
            <p:cNvSpPr>
              <a:spLocks noChangeArrowheads="1"/>
            </p:cNvSpPr>
            <p:nvPr/>
          </p:nvSpPr>
          <p:spPr bwMode="auto">
            <a:xfrm>
              <a:off x="1141" y="3438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84" name="Freeform 45"/>
            <p:cNvSpPr>
              <a:spLocks/>
            </p:cNvSpPr>
            <p:nvPr/>
          </p:nvSpPr>
          <p:spPr bwMode="auto">
            <a:xfrm>
              <a:off x="1596" y="3024"/>
              <a:ext cx="1232" cy="755"/>
            </a:xfrm>
            <a:custGeom>
              <a:avLst/>
              <a:gdLst>
                <a:gd name="T0" fmla="*/ 121 w 1232"/>
                <a:gd name="T1" fmla="*/ 0 h 755"/>
                <a:gd name="T2" fmla="*/ 113 w 1232"/>
                <a:gd name="T3" fmla="*/ 0 h 755"/>
                <a:gd name="T4" fmla="*/ 97 w 1232"/>
                <a:gd name="T5" fmla="*/ 0 h 755"/>
                <a:gd name="T6" fmla="*/ 89 w 1232"/>
                <a:gd name="T7" fmla="*/ 8 h 755"/>
                <a:gd name="T8" fmla="*/ 73 w 1232"/>
                <a:gd name="T9" fmla="*/ 8 h 755"/>
                <a:gd name="T10" fmla="*/ 64 w 1232"/>
                <a:gd name="T11" fmla="*/ 16 h 755"/>
                <a:gd name="T12" fmla="*/ 56 w 1232"/>
                <a:gd name="T13" fmla="*/ 24 h 755"/>
                <a:gd name="T14" fmla="*/ 32 w 1232"/>
                <a:gd name="T15" fmla="*/ 32 h 755"/>
                <a:gd name="T16" fmla="*/ 24 w 1232"/>
                <a:gd name="T17" fmla="*/ 57 h 755"/>
                <a:gd name="T18" fmla="*/ 16 w 1232"/>
                <a:gd name="T19" fmla="*/ 65 h 755"/>
                <a:gd name="T20" fmla="*/ 8 w 1232"/>
                <a:gd name="T21" fmla="*/ 73 h 755"/>
                <a:gd name="T22" fmla="*/ 8 w 1232"/>
                <a:gd name="T23" fmla="*/ 89 h 755"/>
                <a:gd name="T24" fmla="*/ 0 w 1232"/>
                <a:gd name="T25" fmla="*/ 97 h 755"/>
                <a:gd name="T26" fmla="*/ 0 w 1232"/>
                <a:gd name="T27" fmla="*/ 114 h 755"/>
                <a:gd name="T28" fmla="*/ 0 w 1232"/>
                <a:gd name="T29" fmla="*/ 122 h 755"/>
                <a:gd name="T30" fmla="*/ 0 w 1232"/>
                <a:gd name="T31" fmla="*/ 625 h 755"/>
                <a:gd name="T32" fmla="*/ 0 w 1232"/>
                <a:gd name="T33" fmla="*/ 641 h 755"/>
                <a:gd name="T34" fmla="*/ 0 w 1232"/>
                <a:gd name="T35" fmla="*/ 649 h 755"/>
                <a:gd name="T36" fmla="*/ 8 w 1232"/>
                <a:gd name="T37" fmla="*/ 665 h 755"/>
                <a:gd name="T38" fmla="*/ 8 w 1232"/>
                <a:gd name="T39" fmla="*/ 674 h 755"/>
                <a:gd name="T40" fmla="*/ 16 w 1232"/>
                <a:gd name="T41" fmla="*/ 690 h 755"/>
                <a:gd name="T42" fmla="*/ 24 w 1232"/>
                <a:gd name="T43" fmla="*/ 698 h 755"/>
                <a:gd name="T44" fmla="*/ 32 w 1232"/>
                <a:gd name="T45" fmla="*/ 714 h 755"/>
                <a:gd name="T46" fmla="*/ 56 w 1232"/>
                <a:gd name="T47" fmla="*/ 730 h 755"/>
                <a:gd name="T48" fmla="*/ 64 w 1232"/>
                <a:gd name="T49" fmla="*/ 738 h 755"/>
                <a:gd name="T50" fmla="*/ 73 w 1232"/>
                <a:gd name="T51" fmla="*/ 747 h 755"/>
                <a:gd name="T52" fmla="*/ 89 w 1232"/>
                <a:gd name="T53" fmla="*/ 747 h 755"/>
                <a:gd name="T54" fmla="*/ 97 w 1232"/>
                <a:gd name="T55" fmla="*/ 747 h 755"/>
                <a:gd name="T56" fmla="*/ 113 w 1232"/>
                <a:gd name="T57" fmla="*/ 755 h 755"/>
                <a:gd name="T58" fmla="*/ 121 w 1232"/>
                <a:gd name="T59" fmla="*/ 755 h 755"/>
                <a:gd name="T60" fmla="*/ 1111 w 1232"/>
                <a:gd name="T61" fmla="*/ 755 h 755"/>
                <a:gd name="T62" fmla="*/ 1119 w 1232"/>
                <a:gd name="T63" fmla="*/ 755 h 755"/>
                <a:gd name="T64" fmla="*/ 1135 w 1232"/>
                <a:gd name="T65" fmla="*/ 747 h 755"/>
                <a:gd name="T66" fmla="*/ 1143 w 1232"/>
                <a:gd name="T67" fmla="*/ 747 h 755"/>
                <a:gd name="T68" fmla="*/ 1159 w 1232"/>
                <a:gd name="T69" fmla="*/ 747 h 755"/>
                <a:gd name="T70" fmla="*/ 1167 w 1232"/>
                <a:gd name="T71" fmla="*/ 738 h 755"/>
                <a:gd name="T72" fmla="*/ 1175 w 1232"/>
                <a:gd name="T73" fmla="*/ 730 h 755"/>
                <a:gd name="T74" fmla="*/ 1200 w 1232"/>
                <a:gd name="T75" fmla="*/ 714 h 755"/>
                <a:gd name="T76" fmla="*/ 1216 w 1232"/>
                <a:gd name="T77" fmla="*/ 698 h 755"/>
                <a:gd name="T78" fmla="*/ 1216 w 1232"/>
                <a:gd name="T79" fmla="*/ 690 h 755"/>
                <a:gd name="T80" fmla="*/ 1224 w 1232"/>
                <a:gd name="T81" fmla="*/ 674 h 755"/>
                <a:gd name="T82" fmla="*/ 1232 w 1232"/>
                <a:gd name="T83" fmla="*/ 665 h 755"/>
                <a:gd name="T84" fmla="*/ 1232 w 1232"/>
                <a:gd name="T85" fmla="*/ 649 h 755"/>
                <a:gd name="T86" fmla="*/ 1232 w 1232"/>
                <a:gd name="T87" fmla="*/ 641 h 755"/>
                <a:gd name="T88" fmla="*/ 1232 w 1232"/>
                <a:gd name="T89" fmla="*/ 625 h 755"/>
                <a:gd name="T90" fmla="*/ 1232 w 1232"/>
                <a:gd name="T91" fmla="*/ 122 h 755"/>
                <a:gd name="T92" fmla="*/ 1232 w 1232"/>
                <a:gd name="T93" fmla="*/ 114 h 755"/>
                <a:gd name="T94" fmla="*/ 1232 w 1232"/>
                <a:gd name="T95" fmla="*/ 97 h 755"/>
                <a:gd name="T96" fmla="*/ 1232 w 1232"/>
                <a:gd name="T97" fmla="*/ 89 h 755"/>
                <a:gd name="T98" fmla="*/ 1224 w 1232"/>
                <a:gd name="T99" fmla="*/ 73 h 755"/>
                <a:gd name="T100" fmla="*/ 1216 w 1232"/>
                <a:gd name="T101" fmla="*/ 65 h 755"/>
                <a:gd name="T102" fmla="*/ 1216 w 1232"/>
                <a:gd name="T103" fmla="*/ 57 h 755"/>
                <a:gd name="T104" fmla="*/ 1200 w 1232"/>
                <a:gd name="T105" fmla="*/ 32 h 755"/>
                <a:gd name="T106" fmla="*/ 1175 w 1232"/>
                <a:gd name="T107" fmla="*/ 24 h 755"/>
                <a:gd name="T108" fmla="*/ 1167 w 1232"/>
                <a:gd name="T109" fmla="*/ 16 h 755"/>
                <a:gd name="T110" fmla="*/ 1159 w 1232"/>
                <a:gd name="T111" fmla="*/ 8 h 755"/>
                <a:gd name="T112" fmla="*/ 1143 w 1232"/>
                <a:gd name="T113" fmla="*/ 8 h 755"/>
                <a:gd name="T114" fmla="*/ 1135 w 1232"/>
                <a:gd name="T115" fmla="*/ 0 h 755"/>
                <a:gd name="T116" fmla="*/ 1119 w 1232"/>
                <a:gd name="T117" fmla="*/ 0 h 755"/>
                <a:gd name="T118" fmla="*/ 1111 w 1232"/>
                <a:gd name="T119" fmla="*/ 0 h 755"/>
                <a:gd name="T120" fmla="*/ 121 w 1232"/>
                <a:gd name="T121" fmla="*/ 0 h 7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32"/>
                <a:gd name="T184" fmla="*/ 0 h 755"/>
                <a:gd name="T185" fmla="*/ 1232 w 1232"/>
                <a:gd name="T186" fmla="*/ 755 h 7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32" h="755">
                  <a:moveTo>
                    <a:pt x="121" y="0"/>
                  </a:moveTo>
                  <a:lnTo>
                    <a:pt x="113" y="0"/>
                  </a:lnTo>
                  <a:lnTo>
                    <a:pt x="97" y="0"/>
                  </a:lnTo>
                  <a:lnTo>
                    <a:pt x="89" y="8"/>
                  </a:lnTo>
                  <a:lnTo>
                    <a:pt x="73" y="8"/>
                  </a:lnTo>
                  <a:lnTo>
                    <a:pt x="64" y="16"/>
                  </a:lnTo>
                  <a:lnTo>
                    <a:pt x="56" y="24"/>
                  </a:lnTo>
                  <a:lnTo>
                    <a:pt x="32" y="32"/>
                  </a:lnTo>
                  <a:lnTo>
                    <a:pt x="24" y="57"/>
                  </a:lnTo>
                  <a:lnTo>
                    <a:pt x="16" y="65"/>
                  </a:lnTo>
                  <a:lnTo>
                    <a:pt x="8" y="73"/>
                  </a:lnTo>
                  <a:lnTo>
                    <a:pt x="8" y="89"/>
                  </a:lnTo>
                  <a:lnTo>
                    <a:pt x="0" y="97"/>
                  </a:lnTo>
                  <a:lnTo>
                    <a:pt x="0" y="114"/>
                  </a:lnTo>
                  <a:lnTo>
                    <a:pt x="0" y="122"/>
                  </a:lnTo>
                  <a:lnTo>
                    <a:pt x="0" y="625"/>
                  </a:lnTo>
                  <a:lnTo>
                    <a:pt x="0" y="641"/>
                  </a:lnTo>
                  <a:lnTo>
                    <a:pt x="0" y="649"/>
                  </a:lnTo>
                  <a:lnTo>
                    <a:pt x="8" y="665"/>
                  </a:lnTo>
                  <a:lnTo>
                    <a:pt x="8" y="674"/>
                  </a:lnTo>
                  <a:lnTo>
                    <a:pt x="16" y="690"/>
                  </a:lnTo>
                  <a:lnTo>
                    <a:pt x="24" y="698"/>
                  </a:lnTo>
                  <a:lnTo>
                    <a:pt x="32" y="714"/>
                  </a:lnTo>
                  <a:lnTo>
                    <a:pt x="56" y="730"/>
                  </a:lnTo>
                  <a:lnTo>
                    <a:pt x="64" y="738"/>
                  </a:lnTo>
                  <a:lnTo>
                    <a:pt x="73" y="747"/>
                  </a:lnTo>
                  <a:lnTo>
                    <a:pt x="89" y="747"/>
                  </a:lnTo>
                  <a:lnTo>
                    <a:pt x="97" y="747"/>
                  </a:lnTo>
                  <a:lnTo>
                    <a:pt x="113" y="755"/>
                  </a:lnTo>
                  <a:lnTo>
                    <a:pt x="121" y="755"/>
                  </a:lnTo>
                  <a:lnTo>
                    <a:pt x="1111" y="755"/>
                  </a:lnTo>
                  <a:lnTo>
                    <a:pt x="1119" y="755"/>
                  </a:lnTo>
                  <a:lnTo>
                    <a:pt x="1135" y="747"/>
                  </a:lnTo>
                  <a:lnTo>
                    <a:pt x="1143" y="747"/>
                  </a:lnTo>
                  <a:lnTo>
                    <a:pt x="1159" y="747"/>
                  </a:lnTo>
                  <a:lnTo>
                    <a:pt x="1167" y="738"/>
                  </a:lnTo>
                  <a:lnTo>
                    <a:pt x="1175" y="730"/>
                  </a:lnTo>
                  <a:lnTo>
                    <a:pt x="1200" y="714"/>
                  </a:lnTo>
                  <a:lnTo>
                    <a:pt x="1216" y="698"/>
                  </a:lnTo>
                  <a:lnTo>
                    <a:pt x="1216" y="690"/>
                  </a:lnTo>
                  <a:lnTo>
                    <a:pt x="1224" y="674"/>
                  </a:lnTo>
                  <a:lnTo>
                    <a:pt x="1232" y="665"/>
                  </a:lnTo>
                  <a:lnTo>
                    <a:pt x="1232" y="649"/>
                  </a:lnTo>
                  <a:lnTo>
                    <a:pt x="1232" y="641"/>
                  </a:lnTo>
                  <a:lnTo>
                    <a:pt x="1232" y="625"/>
                  </a:lnTo>
                  <a:lnTo>
                    <a:pt x="1232" y="122"/>
                  </a:lnTo>
                  <a:lnTo>
                    <a:pt x="1232" y="114"/>
                  </a:lnTo>
                  <a:lnTo>
                    <a:pt x="1232" y="97"/>
                  </a:lnTo>
                  <a:lnTo>
                    <a:pt x="1232" y="89"/>
                  </a:lnTo>
                  <a:lnTo>
                    <a:pt x="1224" y="73"/>
                  </a:lnTo>
                  <a:lnTo>
                    <a:pt x="1216" y="65"/>
                  </a:lnTo>
                  <a:lnTo>
                    <a:pt x="1216" y="57"/>
                  </a:lnTo>
                  <a:lnTo>
                    <a:pt x="1200" y="32"/>
                  </a:lnTo>
                  <a:lnTo>
                    <a:pt x="1175" y="24"/>
                  </a:lnTo>
                  <a:lnTo>
                    <a:pt x="1167" y="16"/>
                  </a:lnTo>
                  <a:lnTo>
                    <a:pt x="1159" y="8"/>
                  </a:lnTo>
                  <a:lnTo>
                    <a:pt x="1143" y="8"/>
                  </a:lnTo>
                  <a:lnTo>
                    <a:pt x="1135" y="0"/>
                  </a:lnTo>
                  <a:lnTo>
                    <a:pt x="1119" y="0"/>
                  </a:lnTo>
                  <a:lnTo>
                    <a:pt x="1111" y="0"/>
                  </a:lnTo>
                  <a:lnTo>
                    <a:pt x="121" y="0"/>
                  </a:lnTo>
                </a:path>
              </a:pathLst>
            </a:custGeom>
            <a:gradFill rotWithShape="1">
              <a:gsLst>
                <a:gs pos="0">
                  <a:srgbClr val="A0CBFE"/>
                </a:gs>
                <a:gs pos="100000">
                  <a:srgbClr val="0000CC"/>
                </a:gs>
              </a:gsLst>
              <a:lin ang="2700000" scaled="1"/>
            </a:gra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5" name="Rectangle 46"/>
            <p:cNvSpPr>
              <a:spLocks noChangeArrowheads="1"/>
            </p:cNvSpPr>
            <p:nvPr/>
          </p:nvSpPr>
          <p:spPr bwMode="auto">
            <a:xfrm>
              <a:off x="2212" y="3146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86" name="Rectangle 47"/>
            <p:cNvSpPr>
              <a:spLocks noChangeArrowheads="1"/>
            </p:cNvSpPr>
            <p:nvPr/>
          </p:nvSpPr>
          <p:spPr bwMode="auto">
            <a:xfrm>
              <a:off x="1912" y="3292"/>
              <a:ext cx="61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2 ALERTS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87" name="Rectangle 48"/>
            <p:cNvSpPr>
              <a:spLocks noChangeArrowheads="1"/>
            </p:cNvSpPr>
            <p:nvPr/>
          </p:nvSpPr>
          <p:spPr bwMode="auto">
            <a:xfrm>
              <a:off x="2520" y="3292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88" name="Rectangle 49"/>
            <p:cNvSpPr>
              <a:spLocks noChangeArrowheads="1"/>
            </p:cNvSpPr>
            <p:nvPr/>
          </p:nvSpPr>
          <p:spPr bwMode="auto">
            <a:xfrm>
              <a:off x="1879" y="3438"/>
              <a:ext cx="68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n=73 (23%)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89" name="Rectangle 50"/>
            <p:cNvSpPr>
              <a:spLocks noChangeArrowheads="1"/>
            </p:cNvSpPr>
            <p:nvPr/>
          </p:nvSpPr>
          <p:spPr bwMode="auto">
            <a:xfrm>
              <a:off x="2544" y="3438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90" name="Freeform 52"/>
            <p:cNvSpPr>
              <a:spLocks/>
            </p:cNvSpPr>
            <p:nvPr/>
          </p:nvSpPr>
          <p:spPr bwMode="auto">
            <a:xfrm>
              <a:off x="3039" y="3024"/>
              <a:ext cx="1233" cy="755"/>
            </a:xfrm>
            <a:custGeom>
              <a:avLst/>
              <a:gdLst>
                <a:gd name="T0" fmla="*/ 122 w 1233"/>
                <a:gd name="T1" fmla="*/ 0 h 755"/>
                <a:gd name="T2" fmla="*/ 106 w 1233"/>
                <a:gd name="T3" fmla="*/ 0 h 755"/>
                <a:gd name="T4" fmla="*/ 97 w 1233"/>
                <a:gd name="T5" fmla="*/ 0 h 755"/>
                <a:gd name="T6" fmla="*/ 81 w 1233"/>
                <a:gd name="T7" fmla="*/ 8 h 755"/>
                <a:gd name="T8" fmla="*/ 73 w 1233"/>
                <a:gd name="T9" fmla="*/ 8 h 755"/>
                <a:gd name="T10" fmla="*/ 65 w 1233"/>
                <a:gd name="T11" fmla="*/ 16 h 755"/>
                <a:gd name="T12" fmla="*/ 49 w 1233"/>
                <a:gd name="T13" fmla="*/ 24 h 755"/>
                <a:gd name="T14" fmla="*/ 33 w 1233"/>
                <a:gd name="T15" fmla="*/ 32 h 755"/>
                <a:gd name="T16" fmla="*/ 16 w 1233"/>
                <a:gd name="T17" fmla="*/ 57 h 755"/>
                <a:gd name="T18" fmla="*/ 8 w 1233"/>
                <a:gd name="T19" fmla="*/ 65 h 755"/>
                <a:gd name="T20" fmla="*/ 8 w 1233"/>
                <a:gd name="T21" fmla="*/ 73 h 755"/>
                <a:gd name="T22" fmla="*/ 0 w 1233"/>
                <a:gd name="T23" fmla="*/ 89 h 755"/>
                <a:gd name="T24" fmla="*/ 0 w 1233"/>
                <a:gd name="T25" fmla="*/ 97 h 755"/>
                <a:gd name="T26" fmla="*/ 0 w 1233"/>
                <a:gd name="T27" fmla="*/ 114 h 755"/>
                <a:gd name="T28" fmla="*/ 0 w 1233"/>
                <a:gd name="T29" fmla="*/ 122 h 755"/>
                <a:gd name="T30" fmla="*/ 0 w 1233"/>
                <a:gd name="T31" fmla="*/ 625 h 755"/>
                <a:gd name="T32" fmla="*/ 0 w 1233"/>
                <a:gd name="T33" fmla="*/ 641 h 755"/>
                <a:gd name="T34" fmla="*/ 0 w 1233"/>
                <a:gd name="T35" fmla="*/ 649 h 755"/>
                <a:gd name="T36" fmla="*/ 0 w 1233"/>
                <a:gd name="T37" fmla="*/ 665 h 755"/>
                <a:gd name="T38" fmla="*/ 8 w 1233"/>
                <a:gd name="T39" fmla="*/ 674 h 755"/>
                <a:gd name="T40" fmla="*/ 8 w 1233"/>
                <a:gd name="T41" fmla="*/ 690 h 755"/>
                <a:gd name="T42" fmla="*/ 16 w 1233"/>
                <a:gd name="T43" fmla="*/ 698 h 755"/>
                <a:gd name="T44" fmla="*/ 33 w 1233"/>
                <a:gd name="T45" fmla="*/ 714 h 755"/>
                <a:gd name="T46" fmla="*/ 49 w 1233"/>
                <a:gd name="T47" fmla="*/ 730 h 755"/>
                <a:gd name="T48" fmla="*/ 65 w 1233"/>
                <a:gd name="T49" fmla="*/ 738 h 755"/>
                <a:gd name="T50" fmla="*/ 73 w 1233"/>
                <a:gd name="T51" fmla="*/ 747 h 755"/>
                <a:gd name="T52" fmla="*/ 81 w 1233"/>
                <a:gd name="T53" fmla="*/ 747 h 755"/>
                <a:gd name="T54" fmla="*/ 97 w 1233"/>
                <a:gd name="T55" fmla="*/ 747 h 755"/>
                <a:gd name="T56" fmla="*/ 106 w 1233"/>
                <a:gd name="T57" fmla="*/ 755 h 755"/>
                <a:gd name="T58" fmla="*/ 122 w 1233"/>
                <a:gd name="T59" fmla="*/ 755 h 755"/>
                <a:gd name="T60" fmla="*/ 1103 w 1233"/>
                <a:gd name="T61" fmla="*/ 755 h 755"/>
                <a:gd name="T62" fmla="*/ 1119 w 1233"/>
                <a:gd name="T63" fmla="*/ 755 h 755"/>
                <a:gd name="T64" fmla="*/ 1127 w 1233"/>
                <a:gd name="T65" fmla="*/ 747 h 755"/>
                <a:gd name="T66" fmla="*/ 1144 w 1233"/>
                <a:gd name="T67" fmla="*/ 747 h 755"/>
                <a:gd name="T68" fmla="*/ 1152 w 1233"/>
                <a:gd name="T69" fmla="*/ 747 h 755"/>
                <a:gd name="T70" fmla="*/ 1168 w 1233"/>
                <a:gd name="T71" fmla="*/ 738 h 755"/>
                <a:gd name="T72" fmla="*/ 1176 w 1233"/>
                <a:gd name="T73" fmla="*/ 730 h 755"/>
                <a:gd name="T74" fmla="*/ 1192 w 1233"/>
                <a:gd name="T75" fmla="*/ 714 h 755"/>
                <a:gd name="T76" fmla="*/ 1208 w 1233"/>
                <a:gd name="T77" fmla="*/ 698 h 755"/>
                <a:gd name="T78" fmla="*/ 1216 w 1233"/>
                <a:gd name="T79" fmla="*/ 690 h 755"/>
                <a:gd name="T80" fmla="*/ 1225 w 1233"/>
                <a:gd name="T81" fmla="*/ 674 h 755"/>
                <a:gd name="T82" fmla="*/ 1225 w 1233"/>
                <a:gd name="T83" fmla="*/ 665 h 755"/>
                <a:gd name="T84" fmla="*/ 1233 w 1233"/>
                <a:gd name="T85" fmla="*/ 649 h 755"/>
                <a:gd name="T86" fmla="*/ 1233 w 1233"/>
                <a:gd name="T87" fmla="*/ 641 h 755"/>
                <a:gd name="T88" fmla="*/ 1233 w 1233"/>
                <a:gd name="T89" fmla="*/ 625 h 755"/>
                <a:gd name="T90" fmla="*/ 1233 w 1233"/>
                <a:gd name="T91" fmla="*/ 122 h 755"/>
                <a:gd name="T92" fmla="*/ 1233 w 1233"/>
                <a:gd name="T93" fmla="*/ 114 h 755"/>
                <a:gd name="T94" fmla="*/ 1233 w 1233"/>
                <a:gd name="T95" fmla="*/ 97 h 755"/>
                <a:gd name="T96" fmla="*/ 1225 w 1233"/>
                <a:gd name="T97" fmla="*/ 89 h 755"/>
                <a:gd name="T98" fmla="*/ 1225 w 1233"/>
                <a:gd name="T99" fmla="*/ 73 h 755"/>
                <a:gd name="T100" fmla="*/ 1216 w 1233"/>
                <a:gd name="T101" fmla="*/ 65 h 755"/>
                <a:gd name="T102" fmla="*/ 1208 w 1233"/>
                <a:gd name="T103" fmla="*/ 57 h 755"/>
                <a:gd name="T104" fmla="*/ 1192 w 1233"/>
                <a:gd name="T105" fmla="*/ 32 h 755"/>
                <a:gd name="T106" fmla="*/ 1176 w 1233"/>
                <a:gd name="T107" fmla="*/ 24 h 755"/>
                <a:gd name="T108" fmla="*/ 1168 w 1233"/>
                <a:gd name="T109" fmla="*/ 16 h 755"/>
                <a:gd name="T110" fmla="*/ 1152 w 1233"/>
                <a:gd name="T111" fmla="*/ 8 h 755"/>
                <a:gd name="T112" fmla="*/ 1144 w 1233"/>
                <a:gd name="T113" fmla="*/ 8 h 755"/>
                <a:gd name="T114" fmla="*/ 1127 w 1233"/>
                <a:gd name="T115" fmla="*/ 0 h 755"/>
                <a:gd name="T116" fmla="*/ 1119 w 1233"/>
                <a:gd name="T117" fmla="*/ 0 h 755"/>
                <a:gd name="T118" fmla="*/ 1103 w 1233"/>
                <a:gd name="T119" fmla="*/ 0 h 755"/>
                <a:gd name="T120" fmla="*/ 122 w 1233"/>
                <a:gd name="T121" fmla="*/ 0 h 7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33"/>
                <a:gd name="T184" fmla="*/ 0 h 755"/>
                <a:gd name="T185" fmla="*/ 1233 w 1233"/>
                <a:gd name="T186" fmla="*/ 755 h 7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33" h="755">
                  <a:moveTo>
                    <a:pt x="122" y="0"/>
                  </a:moveTo>
                  <a:lnTo>
                    <a:pt x="106" y="0"/>
                  </a:lnTo>
                  <a:lnTo>
                    <a:pt x="97" y="0"/>
                  </a:lnTo>
                  <a:lnTo>
                    <a:pt x="81" y="8"/>
                  </a:lnTo>
                  <a:lnTo>
                    <a:pt x="73" y="8"/>
                  </a:lnTo>
                  <a:lnTo>
                    <a:pt x="65" y="16"/>
                  </a:lnTo>
                  <a:lnTo>
                    <a:pt x="49" y="24"/>
                  </a:lnTo>
                  <a:lnTo>
                    <a:pt x="33" y="32"/>
                  </a:lnTo>
                  <a:lnTo>
                    <a:pt x="16" y="57"/>
                  </a:lnTo>
                  <a:lnTo>
                    <a:pt x="8" y="65"/>
                  </a:lnTo>
                  <a:lnTo>
                    <a:pt x="8" y="73"/>
                  </a:lnTo>
                  <a:lnTo>
                    <a:pt x="0" y="89"/>
                  </a:lnTo>
                  <a:lnTo>
                    <a:pt x="0" y="97"/>
                  </a:lnTo>
                  <a:lnTo>
                    <a:pt x="0" y="114"/>
                  </a:lnTo>
                  <a:lnTo>
                    <a:pt x="0" y="122"/>
                  </a:lnTo>
                  <a:lnTo>
                    <a:pt x="0" y="625"/>
                  </a:lnTo>
                  <a:lnTo>
                    <a:pt x="0" y="641"/>
                  </a:lnTo>
                  <a:lnTo>
                    <a:pt x="0" y="649"/>
                  </a:lnTo>
                  <a:lnTo>
                    <a:pt x="0" y="665"/>
                  </a:lnTo>
                  <a:lnTo>
                    <a:pt x="8" y="674"/>
                  </a:lnTo>
                  <a:lnTo>
                    <a:pt x="8" y="690"/>
                  </a:lnTo>
                  <a:lnTo>
                    <a:pt x="16" y="698"/>
                  </a:lnTo>
                  <a:lnTo>
                    <a:pt x="33" y="714"/>
                  </a:lnTo>
                  <a:lnTo>
                    <a:pt x="49" y="730"/>
                  </a:lnTo>
                  <a:lnTo>
                    <a:pt x="65" y="738"/>
                  </a:lnTo>
                  <a:lnTo>
                    <a:pt x="73" y="747"/>
                  </a:lnTo>
                  <a:lnTo>
                    <a:pt x="81" y="747"/>
                  </a:lnTo>
                  <a:lnTo>
                    <a:pt x="97" y="747"/>
                  </a:lnTo>
                  <a:lnTo>
                    <a:pt x="106" y="755"/>
                  </a:lnTo>
                  <a:lnTo>
                    <a:pt x="122" y="755"/>
                  </a:lnTo>
                  <a:lnTo>
                    <a:pt x="1103" y="755"/>
                  </a:lnTo>
                  <a:lnTo>
                    <a:pt x="1119" y="755"/>
                  </a:lnTo>
                  <a:lnTo>
                    <a:pt x="1127" y="747"/>
                  </a:lnTo>
                  <a:lnTo>
                    <a:pt x="1144" y="747"/>
                  </a:lnTo>
                  <a:lnTo>
                    <a:pt x="1152" y="747"/>
                  </a:lnTo>
                  <a:lnTo>
                    <a:pt x="1168" y="738"/>
                  </a:lnTo>
                  <a:lnTo>
                    <a:pt x="1176" y="730"/>
                  </a:lnTo>
                  <a:lnTo>
                    <a:pt x="1192" y="714"/>
                  </a:lnTo>
                  <a:lnTo>
                    <a:pt x="1208" y="698"/>
                  </a:lnTo>
                  <a:lnTo>
                    <a:pt x="1216" y="690"/>
                  </a:lnTo>
                  <a:lnTo>
                    <a:pt x="1225" y="674"/>
                  </a:lnTo>
                  <a:lnTo>
                    <a:pt x="1225" y="665"/>
                  </a:lnTo>
                  <a:lnTo>
                    <a:pt x="1233" y="649"/>
                  </a:lnTo>
                  <a:lnTo>
                    <a:pt x="1233" y="641"/>
                  </a:lnTo>
                  <a:lnTo>
                    <a:pt x="1233" y="625"/>
                  </a:lnTo>
                  <a:lnTo>
                    <a:pt x="1233" y="122"/>
                  </a:lnTo>
                  <a:lnTo>
                    <a:pt x="1233" y="114"/>
                  </a:lnTo>
                  <a:lnTo>
                    <a:pt x="1233" y="97"/>
                  </a:lnTo>
                  <a:lnTo>
                    <a:pt x="1225" y="89"/>
                  </a:lnTo>
                  <a:lnTo>
                    <a:pt x="1225" y="73"/>
                  </a:lnTo>
                  <a:lnTo>
                    <a:pt x="1216" y="65"/>
                  </a:lnTo>
                  <a:lnTo>
                    <a:pt x="1208" y="57"/>
                  </a:lnTo>
                  <a:lnTo>
                    <a:pt x="1192" y="32"/>
                  </a:lnTo>
                  <a:lnTo>
                    <a:pt x="1176" y="24"/>
                  </a:lnTo>
                  <a:lnTo>
                    <a:pt x="1168" y="16"/>
                  </a:lnTo>
                  <a:lnTo>
                    <a:pt x="1152" y="8"/>
                  </a:lnTo>
                  <a:lnTo>
                    <a:pt x="1144" y="8"/>
                  </a:lnTo>
                  <a:lnTo>
                    <a:pt x="1127" y="0"/>
                  </a:lnTo>
                  <a:lnTo>
                    <a:pt x="1119" y="0"/>
                  </a:lnTo>
                  <a:lnTo>
                    <a:pt x="1103" y="0"/>
                  </a:lnTo>
                  <a:lnTo>
                    <a:pt x="122" y="0"/>
                  </a:lnTo>
                </a:path>
              </a:pathLst>
            </a:custGeom>
            <a:gradFill rotWithShape="1">
              <a:gsLst>
                <a:gs pos="0">
                  <a:srgbClr val="A0CBFE"/>
                </a:gs>
                <a:gs pos="100000">
                  <a:srgbClr val="0000CC"/>
                </a:gs>
              </a:gsLst>
              <a:lin ang="2700000" scaled="1"/>
            </a:gradFill>
            <a:ln w="1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91" name="Rectangle 53"/>
            <p:cNvSpPr>
              <a:spLocks noChangeArrowheads="1"/>
            </p:cNvSpPr>
            <p:nvPr/>
          </p:nvSpPr>
          <p:spPr bwMode="auto">
            <a:xfrm>
              <a:off x="3655" y="3146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92" name="Rectangle 54"/>
            <p:cNvSpPr>
              <a:spLocks noChangeArrowheads="1"/>
            </p:cNvSpPr>
            <p:nvPr/>
          </p:nvSpPr>
          <p:spPr bwMode="auto">
            <a:xfrm>
              <a:off x="3347" y="3292"/>
              <a:ext cx="61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3 ALERTS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93" name="Rectangle 55"/>
            <p:cNvSpPr>
              <a:spLocks noChangeArrowheads="1"/>
            </p:cNvSpPr>
            <p:nvPr/>
          </p:nvSpPr>
          <p:spPr bwMode="auto">
            <a:xfrm>
              <a:off x="3955" y="3292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94" name="Rectangle 56"/>
            <p:cNvSpPr>
              <a:spLocks noChangeArrowheads="1"/>
            </p:cNvSpPr>
            <p:nvPr/>
          </p:nvSpPr>
          <p:spPr bwMode="auto">
            <a:xfrm>
              <a:off x="3355" y="3438"/>
              <a:ext cx="6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n=16 (5%)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95" name="Rectangle 57"/>
            <p:cNvSpPr>
              <a:spLocks noChangeArrowheads="1"/>
            </p:cNvSpPr>
            <p:nvPr/>
          </p:nvSpPr>
          <p:spPr bwMode="auto">
            <a:xfrm>
              <a:off x="3955" y="3438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96" name="Freeform 59"/>
            <p:cNvSpPr>
              <a:spLocks/>
            </p:cNvSpPr>
            <p:nvPr/>
          </p:nvSpPr>
          <p:spPr bwMode="auto">
            <a:xfrm>
              <a:off x="4474" y="2992"/>
              <a:ext cx="1241" cy="755"/>
            </a:xfrm>
            <a:custGeom>
              <a:avLst/>
              <a:gdLst>
                <a:gd name="T0" fmla="*/ 130 w 1241"/>
                <a:gd name="T1" fmla="*/ 0 h 755"/>
                <a:gd name="T2" fmla="*/ 114 w 1241"/>
                <a:gd name="T3" fmla="*/ 0 h 755"/>
                <a:gd name="T4" fmla="*/ 106 w 1241"/>
                <a:gd name="T5" fmla="*/ 0 h 755"/>
                <a:gd name="T6" fmla="*/ 90 w 1241"/>
                <a:gd name="T7" fmla="*/ 8 h 755"/>
                <a:gd name="T8" fmla="*/ 82 w 1241"/>
                <a:gd name="T9" fmla="*/ 8 h 755"/>
                <a:gd name="T10" fmla="*/ 65 w 1241"/>
                <a:gd name="T11" fmla="*/ 16 h 755"/>
                <a:gd name="T12" fmla="*/ 57 w 1241"/>
                <a:gd name="T13" fmla="*/ 24 h 755"/>
                <a:gd name="T14" fmla="*/ 41 w 1241"/>
                <a:gd name="T15" fmla="*/ 32 h 755"/>
                <a:gd name="T16" fmla="*/ 25 w 1241"/>
                <a:gd name="T17" fmla="*/ 57 h 755"/>
                <a:gd name="T18" fmla="*/ 17 w 1241"/>
                <a:gd name="T19" fmla="*/ 65 h 755"/>
                <a:gd name="T20" fmla="*/ 9 w 1241"/>
                <a:gd name="T21" fmla="*/ 73 h 755"/>
                <a:gd name="T22" fmla="*/ 9 w 1241"/>
                <a:gd name="T23" fmla="*/ 89 h 755"/>
                <a:gd name="T24" fmla="*/ 9 w 1241"/>
                <a:gd name="T25" fmla="*/ 97 h 755"/>
                <a:gd name="T26" fmla="*/ 0 w 1241"/>
                <a:gd name="T27" fmla="*/ 114 h 755"/>
                <a:gd name="T28" fmla="*/ 0 w 1241"/>
                <a:gd name="T29" fmla="*/ 122 h 755"/>
                <a:gd name="T30" fmla="*/ 0 w 1241"/>
                <a:gd name="T31" fmla="*/ 625 h 755"/>
                <a:gd name="T32" fmla="*/ 0 w 1241"/>
                <a:gd name="T33" fmla="*/ 641 h 755"/>
                <a:gd name="T34" fmla="*/ 9 w 1241"/>
                <a:gd name="T35" fmla="*/ 649 h 755"/>
                <a:gd name="T36" fmla="*/ 9 w 1241"/>
                <a:gd name="T37" fmla="*/ 665 h 755"/>
                <a:gd name="T38" fmla="*/ 9 w 1241"/>
                <a:gd name="T39" fmla="*/ 674 h 755"/>
                <a:gd name="T40" fmla="*/ 17 w 1241"/>
                <a:gd name="T41" fmla="*/ 690 h 755"/>
                <a:gd name="T42" fmla="*/ 25 w 1241"/>
                <a:gd name="T43" fmla="*/ 698 h 755"/>
                <a:gd name="T44" fmla="*/ 41 w 1241"/>
                <a:gd name="T45" fmla="*/ 714 h 755"/>
                <a:gd name="T46" fmla="*/ 57 w 1241"/>
                <a:gd name="T47" fmla="*/ 730 h 755"/>
                <a:gd name="T48" fmla="*/ 65 w 1241"/>
                <a:gd name="T49" fmla="*/ 738 h 755"/>
                <a:gd name="T50" fmla="*/ 82 w 1241"/>
                <a:gd name="T51" fmla="*/ 747 h 755"/>
                <a:gd name="T52" fmla="*/ 90 w 1241"/>
                <a:gd name="T53" fmla="*/ 747 h 755"/>
                <a:gd name="T54" fmla="*/ 106 w 1241"/>
                <a:gd name="T55" fmla="*/ 747 h 755"/>
                <a:gd name="T56" fmla="*/ 114 w 1241"/>
                <a:gd name="T57" fmla="*/ 755 h 755"/>
                <a:gd name="T58" fmla="*/ 130 w 1241"/>
                <a:gd name="T59" fmla="*/ 755 h 755"/>
                <a:gd name="T60" fmla="*/ 1111 w 1241"/>
                <a:gd name="T61" fmla="*/ 755 h 755"/>
                <a:gd name="T62" fmla="*/ 1128 w 1241"/>
                <a:gd name="T63" fmla="*/ 755 h 755"/>
                <a:gd name="T64" fmla="*/ 1136 w 1241"/>
                <a:gd name="T65" fmla="*/ 747 h 755"/>
                <a:gd name="T66" fmla="*/ 1152 w 1241"/>
                <a:gd name="T67" fmla="*/ 747 h 755"/>
                <a:gd name="T68" fmla="*/ 1160 w 1241"/>
                <a:gd name="T69" fmla="*/ 747 h 755"/>
                <a:gd name="T70" fmla="*/ 1168 w 1241"/>
                <a:gd name="T71" fmla="*/ 738 h 755"/>
                <a:gd name="T72" fmla="*/ 1184 w 1241"/>
                <a:gd name="T73" fmla="*/ 730 h 755"/>
                <a:gd name="T74" fmla="*/ 1201 w 1241"/>
                <a:gd name="T75" fmla="*/ 714 h 755"/>
                <a:gd name="T76" fmla="*/ 1217 w 1241"/>
                <a:gd name="T77" fmla="*/ 698 h 755"/>
                <a:gd name="T78" fmla="*/ 1225 w 1241"/>
                <a:gd name="T79" fmla="*/ 690 h 755"/>
                <a:gd name="T80" fmla="*/ 1225 w 1241"/>
                <a:gd name="T81" fmla="*/ 674 h 755"/>
                <a:gd name="T82" fmla="*/ 1233 w 1241"/>
                <a:gd name="T83" fmla="*/ 665 h 755"/>
                <a:gd name="T84" fmla="*/ 1233 w 1241"/>
                <a:gd name="T85" fmla="*/ 649 h 755"/>
                <a:gd name="T86" fmla="*/ 1241 w 1241"/>
                <a:gd name="T87" fmla="*/ 641 h 755"/>
                <a:gd name="T88" fmla="*/ 1241 w 1241"/>
                <a:gd name="T89" fmla="*/ 625 h 755"/>
                <a:gd name="T90" fmla="*/ 1241 w 1241"/>
                <a:gd name="T91" fmla="*/ 122 h 755"/>
                <a:gd name="T92" fmla="*/ 1241 w 1241"/>
                <a:gd name="T93" fmla="*/ 114 h 755"/>
                <a:gd name="T94" fmla="*/ 1233 w 1241"/>
                <a:gd name="T95" fmla="*/ 97 h 755"/>
                <a:gd name="T96" fmla="*/ 1233 w 1241"/>
                <a:gd name="T97" fmla="*/ 89 h 755"/>
                <a:gd name="T98" fmla="*/ 1225 w 1241"/>
                <a:gd name="T99" fmla="*/ 73 h 755"/>
                <a:gd name="T100" fmla="*/ 1225 w 1241"/>
                <a:gd name="T101" fmla="*/ 65 h 755"/>
                <a:gd name="T102" fmla="*/ 1217 w 1241"/>
                <a:gd name="T103" fmla="*/ 57 h 755"/>
                <a:gd name="T104" fmla="*/ 1201 w 1241"/>
                <a:gd name="T105" fmla="*/ 32 h 755"/>
                <a:gd name="T106" fmla="*/ 1184 w 1241"/>
                <a:gd name="T107" fmla="*/ 24 h 755"/>
                <a:gd name="T108" fmla="*/ 1168 w 1241"/>
                <a:gd name="T109" fmla="*/ 16 h 755"/>
                <a:gd name="T110" fmla="*/ 1160 w 1241"/>
                <a:gd name="T111" fmla="*/ 8 h 755"/>
                <a:gd name="T112" fmla="*/ 1152 w 1241"/>
                <a:gd name="T113" fmla="*/ 8 h 755"/>
                <a:gd name="T114" fmla="*/ 1136 w 1241"/>
                <a:gd name="T115" fmla="*/ 0 h 755"/>
                <a:gd name="T116" fmla="*/ 1128 w 1241"/>
                <a:gd name="T117" fmla="*/ 0 h 755"/>
                <a:gd name="T118" fmla="*/ 1111 w 1241"/>
                <a:gd name="T119" fmla="*/ 0 h 755"/>
                <a:gd name="T120" fmla="*/ 130 w 1241"/>
                <a:gd name="T121" fmla="*/ 0 h 7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41"/>
                <a:gd name="T184" fmla="*/ 0 h 755"/>
                <a:gd name="T185" fmla="*/ 1241 w 1241"/>
                <a:gd name="T186" fmla="*/ 755 h 7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41" h="755">
                  <a:moveTo>
                    <a:pt x="130" y="0"/>
                  </a:moveTo>
                  <a:lnTo>
                    <a:pt x="114" y="0"/>
                  </a:lnTo>
                  <a:lnTo>
                    <a:pt x="106" y="0"/>
                  </a:lnTo>
                  <a:lnTo>
                    <a:pt x="90" y="8"/>
                  </a:lnTo>
                  <a:lnTo>
                    <a:pt x="82" y="8"/>
                  </a:lnTo>
                  <a:lnTo>
                    <a:pt x="65" y="16"/>
                  </a:lnTo>
                  <a:lnTo>
                    <a:pt x="57" y="24"/>
                  </a:lnTo>
                  <a:lnTo>
                    <a:pt x="41" y="32"/>
                  </a:lnTo>
                  <a:lnTo>
                    <a:pt x="25" y="57"/>
                  </a:lnTo>
                  <a:lnTo>
                    <a:pt x="17" y="65"/>
                  </a:lnTo>
                  <a:lnTo>
                    <a:pt x="9" y="73"/>
                  </a:lnTo>
                  <a:lnTo>
                    <a:pt x="9" y="89"/>
                  </a:lnTo>
                  <a:lnTo>
                    <a:pt x="9" y="97"/>
                  </a:lnTo>
                  <a:lnTo>
                    <a:pt x="0" y="114"/>
                  </a:lnTo>
                  <a:lnTo>
                    <a:pt x="0" y="122"/>
                  </a:lnTo>
                  <a:lnTo>
                    <a:pt x="0" y="625"/>
                  </a:lnTo>
                  <a:lnTo>
                    <a:pt x="0" y="641"/>
                  </a:lnTo>
                  <a:lnTo>
                    <a:pt x="9" y="649"/>
                  </a:lnTo>
                  <a:lnTo>
                    <a:pt x="9" y="665"/>
                  </a:lnTo>
                  <a:lnTo>
                    <a:pt x="9" y="674"/>
                  </a:lnTo>
                  <a:lnTo>
                    <a:pt x="17" y="690"/>
                  </a:lnTo>
                  <a:lnTo>
                    <a:pt x="25" y="698"/>
                  </a:lnTo>
                  <a:lnTo>
                    <a:pt x="41" y="714"/>
                  </a:lnTo>
                  <a:lnTo>
                    <a:pt x="57" y="730"/>
                  </a:lnTo>
                  <a:lnTo>
                    <a:pt x="65" y="738"/>
                  </a:lnTo>
                  <a:lnTo>
                    <a:pt x="82" y="747"/>
                  </a:lnTo>
                  <a:lnTo>
                    <a:pt x="90" y="747"/>
                  </a:lnTo>
                  <a:lnTo>
                    <a:pt x="106" y="747"/>
                  </a:lnTo>
                  <a:lnTo>
                    <a:pt x="114" y="755"/>
                  </a:lnTo>
                  <a:lnTo>
                    <a:pt x="130" y="755"/>
                  </a:lnTo>
                  <a:lnTo>
                    <a:pt x="1111" y="755"/>
                  </a:lnTo>
                  <a:lnTo>
                    <a:pt x="1128" y="755"/>
                  </a:lnTo>
                  <a:lnTo>
                    <a:pt x="1136" y="747"/>
                  </a:lnTo>
                  <a:lnTo>
                    <a:pt x="1152" y="747"/>
                  </a:lnTo>
                  <a:lnTo>
                    <a:pt x="1160" y="747"/>
                  </a:lnTo>
                  <a:lnTo>
                    <a:pt x="1168" y="738"/>
                  </a:lnTo>
                  <a:lnTo>
                    <a:pt x="1184" y="730"/>
                  </a:lnTo>
                  <a:lnTo>
                    <a:pt x="1201" y="714"/>
                  </a:lnTo>
                  <a:lnTo>
                    <a:pt x="1217" y="698"/>
                  </a:lnTo>
                  <a:lnTo>
                    <a:pt x="1225" y="690"/>
                  </a:lnTo>
                  <a:lnTo>
                    <a:pt x="1225" y="674"/>
                  </a:lnTo>
                  <a:lnTo>
                    <a:pt x="1233" y="665"/>
                  </a:lnTo>
                  <a:lnTo>
                    <a:pt x="1233" y="649"/>
                  </a:lnTo>
                  <a:lnTo>
                    <a:pt x="1241" y="641"/>
                  </a:lnTo>
                  <a:lnTo>
                    <a:pt x="1241" y="625"/>
                  </a:lnTo>
                  <a:lnTo>
                    <a:pt x="1241" y="122"/>
                  </a:lnTo>
                  <a:lnTo>
                    <a:pt x="1241" y="114"/>
                  </a:lnTo>
                  <a:lnTo>
                    <a:pt x="1233" y="97"/>
                  </a:lnTo>
                  <a:lnTo>
                    <a:pt x="1233" y="89"/>
                  </a:lnTo>
                  <a:lnTo>
                    <a:pt x="1225" y="73"/>
                  </a:lnTo>
                  <a:lnTo>
                    <a:pt x="1225" y="65"/>
                  </a:lnTo>
                  <a:lnTo>
                    <a:pt x="1217" y="57"/>
                  </a:lnTo>
                  <a:lnTo>
                    <a:pt x="1201" y="32"/>
                  </a:lnTo>
                  <a:lnTo>
                    <a:pt x="1184" y="24"/>
                  </a:lnTo>
                  <a:lnTo>
                    <a:pt x="1168" y="16"/>
                  </a:lnTo>
                  <a:lnTo>
                    <a:pt x="1160" y="8"/>
                  </a:lnTo>
                  <a:lnTo>
                    <a:pt x="1152" y="8"/>
                  </a:lnTo>
                  <a:lnTo>
                    <a:pt x="1136" y="0"/>
                  </a:lnTo>
                  <a:lnTo>
                    <a:pt x="1128" y="0"/>
                  </a:lnTo>
                  <a:lnTo>
                    <a:pt x="1111" y="0"/>
                  </a:lnTo>
                  <a:lnTo>
                    <a:pt x="130" y="0"/>
                  </a:lnTo>
                </a:path>
              </a:pathLst>
            </a:custGeom>
            <a:gradFill rotWithShape="1">
              <a:gsLst>
                <a:gs pos="0">
                  <a:srgbClr val="A0CBFE"/>
                </a:gs>
                <a:gs pos="100000">
                  <a:srgbClr val="0000CC"/>
                </a:gs>
              </a:gsLst>
              <a:lin ang="2700000" scaled="1"/>
            </a:gradFill>
            <a:ln w="16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97" name="Rectangle 60"/>
            <p:cNvSpPr>
              <a:spLocks noChangeArrowheads="1"/>
            </p:cNvSpPr>
            <p:nvPr/>
          </p:nvSpPr>
          <p:spPr bwMode="auto">
            <a:xfrm>
              <a:off x="5091" y="3146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198" name="Rectangle 61"/>
            <p:cNvSpPr>
              <a:spLocks noChangeArrowheads="1"/>
            </p:cNvSpPr>
            <p:nvPr/>
          </p:nvSpPr>
          <p:spPr bwMode="auto">
            <a:xfrm>
              <a:off x="4734" y="3292"/>
              <a:ext cx="7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199" name="Rectangle 62"/>
            <p:cNvSpPr>
              <a:spLocks noChangeArrowheads="1"/>
            </p:cNvSpPr>
            <p:nvPr/>
          </p:nvSpPr>
          <p:spPr bwMode="auto">
            <a:xfrm>
              <a:off x="4807" y="3292"/>
              <a:ext cx="11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200" name="Rectangle 63"/>
            <p:cNvSpPr>
              <a:spLocks noChangeArrowheads="1"/>
            </p:cNvSpPr>
            <p:nvPr/>
          </p:nvSpPr>
          <p:spPr bwMode="auto">
            <a:xfrm>
              <a:off x="4847" y="3292"/>
              <a:ext cx="61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5 ALERTS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201" name="Rectangle 64"/>
            <p:cNvSpPr>
              <a:spLocks noChangeArrowheads="1"/>
            </p:cNvSpPr>
            <p:nvPr/>
          </p:nvSpPr>
          <p:spPr bwMode="auto">
            <a:xfrm>
              <a:off x="5456" y="3292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202" name="Rectangle 65"/>
            <p:cNvSpPr>
              <a:spLocks noChangeArrowheads="1"/>
            </p:cNvSpPr>
            <p:nvPr/>
          </p:nvSpPr>
          <p:spPr bwMode="auto">
            <a:xfrm>
              <a:off x="4815" y="3438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6203" name="Rectangle 66"/>
            <p:cNvSpPr>
              <a:spLocks noChangeArrowheads="1"/>
            </p:cNvSpPr>
            <p:nvPr/>
          </p:nvSpPr>
          <p:spPr bwMode="auto">
            <a:xfrm>
              <a:off x="4847" y="3438"/>
              <a:ext cx="5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libri" pitchFamily="34" charset="0"/>
                </a:rPr>
                <a:t>n=6 (2%)</a:t>
              </a:r>
              <a:endParaRPr lang="en-US" b="1">
                <a:latin typeface="Calibri" pitchFamily="34" charset="0"/>
              </a:endParaRPr>
            </a:p>
          </p:txBody>
        </p:sp>
        <p:sp>
          <p:nvSpPr>
            <p:cNvPr id="6204" name="Rectangle 67"/>
            <p:cNvSpPr>
              <a:spLocks noChangeArrowheads="1"/>
            </p:cNvSpPr>
            <p:nvPr/>
          </p:nvSpPr>
          <p:spPr bwMode="auto">
            <a:xfrm>
              <a:off x="5375" y="3438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endParaRPr lang="en-US">
                <a:latin typeface="Calibri" pitchFamily="34" charset="0"/>
              </a:endParaRPr>
            </a:p>
          </p:txBody>
        </p:sp>
      </p:grpSp>
      <p:sp>
        <p:nvSpPr>
          <p:cNvPr id="6148" name="TextBox 68"/>
          <p:cNvSpPr txBox="1">
            <a:spLocks noChangeArrowheads="1"/>
          </p:cNvSpPr>
          <p:nvPr/>
        </p:nvSpPr>
        <p:spPr bwMode="auto">
          <a:xfrm>
            <a:off x="228600" y="6019800"/>
            <a:ext cx="8326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*Includes a review of all standing medication orders at baseline and any new orders over 3-months</a:t>
            </a:r>
            <a:endParaRPr lang="en-US" sz="1600" dirty="0">
              <a:solidFill>
                <a:srgbClr val="000000"/>
              </a:solidFill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6149" name="Rectangle 59"/>
          <p:cNvSpPr>
            <a:spLocks noChangeArrowheads="1"/>
          </p:cNvSpPr>
          <p:nvPr/>
        </p:nvSpPr>
        <p:spPr bwMode="auto">
          <a:xfrm>
            <a:off x="152400" y="6400800"/>
            <a:ext cx="2254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Kennedy CC et al. JAGS 2011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3894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u="sng" dirty="0" smtClean="0">
                <a:latin typeface="Arial" pitchFamily="34" charset="0"/>
                <a:cs typeface="Arial" pitchFamily="34" charset="0"/>
              </a:rPr>
              <a:t>Physician Response</a:t>
            </a:r>
          </a:p>
          <a:p>
            <a:pPr eaLnBrk="1" hangingPunct="1">
              <a:buFont typeface="Wingdings" pitchFamily="2" charset="2"/>
              <a:buNone/>
            </a:pPr>
            <a:endParaRPr lang="en-US" u="sng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bg2">
                  <a:lumMod val="75000"/>
                </a:schemeClr>
              </a:buClr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Physician responded to 96% of the ALERTS requiring a response by the Pharmacist</a:t>
            </a:r>
          </a:p>
          <a:p>
            <a:pPr eaLnBrk="1" hangingPunct="1">
              <a:buClr>
                <a:schemeClr val="bg2">
                  <a:lumMod val="75000"/>
                </a:schemeClr>
              </a:buClr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bg2">
                  <a:lumMod val="75000"/>
                </a:schemeClr>
              </a:buClr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physician’s response agreed with the pharmacist’s recommendation 80% of the time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152400" y="6400800"/>
            <a:ext cx="2254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Kennedy CC et al. JAGS 2011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905000"/>
            <a:ext cx="82804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4563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ALERT system was well accepted by all                  stake-holders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None/>
              <a:defRPr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This system is being implemented with the pharmacy provider across many Ontario LTC homes.</a:t>
            </a:r>
          </a:p>
          <a:p>
            <a:pPr eaLnBrk="1" fontAlgn="auto" hangingPunct="1">
              <a:lnSpc>
                <a:spcPct val="90000"/>
              </a:lnSpc>
              <a:spcBef>
                <a:spcPct val="45000"/>
              </a:spcBef>
              <a:spcAft>
                <a:spcPts val="0"/>
              </a:spcAft>
              <a:buClr>
                <a:schemeClr val="bg2">
                  <a:lumMod val="75000"/>
                </a:schemeClr>
              </a:buClr>
              <a:buNone/>
              <a:defRPr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90000"/>
              </a:lnSpc>
              <a:spcBef>
                <a:spcPct val="45000"/>
              </a:spcBef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CA" sz="2800" dirty="0" err="1" smtClean="0">
                <a:latin typeface="Arial" pitchFamily="34" charset="0"/>
                <a:cs typeface="Arial" pitchFamily="34" charset="0"/>
              </a:rPr>
              <a:t>igh</a:t>
            </a:r>
            <a:r>
              <a:rPr lang="en-CA" sz="2800" dirty="0" smtClean="0">
                <a:latin typeface="Arial" pitchFamily="34" charset="0"/>
                <a:cs typeface="Arial" pitchFamily="34" charset="0"/>
              </a:rPr>
              <a:t> rate of acceptance by physicians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WHY?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Clinician feedback was incorporated e.g. how to receive the ALERTS; medications that are most challenging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Existing relationship between pharmacist and physicians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75000"/>
                </a:schemeClr>
              </a:buClr>
              <a:buFont typeface="Arial" pitchFamily="34" charset="0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ALERT guidelines were created by Local Opinion Leaders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52400" y="6400800"/>
            <a:ext cx="2254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Kennedy CC et al. JAGS 2011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1676400"/>
            <a:ext cx="8280400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10">
      <a:dk1>
        <a:sysClr val="windowText" lastClr="000000"/>
      </a:dk1>
      <a:lt1>
        <a:srgbClr val="F2FBED"/>
      </a:lt1>
      <a:dk2>
        <a:srgbClr val="065218"/>
      </a:dk2>
      <a:lt2>
        <a:srgbClr val="9900CC"/>
      </a:lt2>
      <a:accent1>
        <a:srgbClr val="0A6A21"/>
      </a:accent1>
      <a:accent2>
        <a:srgbClr val="0AFF0A"/>
      </a:accent2>
      <a:accent3>
        <a:srgbClr val="006600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0033CC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506</TotalTime>
  <Words>700</Words>
  <Application>Microsoft Office PowerPoint</Application>
  <PresentationFormat>On-screen Show (4:3)</PresentationFormat>
  <Paragraphs>134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     Renal Function in Elderly  Long-Term Care Home Residents </vt:lpstr>
      <vt:lpstr>Piloting a Renal Drug Alert System for Prescribing to Residents in LTC1</vt:lpstr>
      <vt:lpstr>PowerPoint Presentation</vt:lpstr>
      <vt:lpstr>Study Results </vt:lpstr>
      <vt:lpstr>Results </vt:lpstr>
      <vt:lpstr>Residents with Renal Prescribing Alerts During a-month Period*</vt:lpstr>
      <vt:lpstr>Results</vt:lpstr>
      <vt:lpstr>Conclusions</vt:lpstr>
    </vt:vector>
  </TitlesOfParts>
  <Company>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 Protectors in Long-Term Care</dc:title>
  <dc:creator>goldbergn</dc:creator>
  <cp:lastModifiedBy>Legault Natalie</cp:lastModifiedBy>
  <cp:revision>60</cp:revision>
  <dcterms:created xsi:type="dcterms:W3CDTF">2010-07-06T18:45:58Z</dcterms:created>
  <dcterms:modified xsi:type="dcterms:W3CDTF">2016-08-22T15:56:20Z</dcterms:modified>
</cp:coreProperties>
</file>